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68" r:id="rId4"/>
    <p:sldId id="278" r:id="rId5"/>
    <p:sldId id="279" r:id="rId6"/>
    <p:sldId id="277" r:id="rId7"/>
    <p:sldId id="276" r:id="rId8"/>
    <p:sldId id="298" r:id="rId9"/>
    <p:sldId id="297" r:id="rId10"/>
    <p:sldId id="280" r:id="rId11"/>
    <p:sldId id="281" r:id="rId12"/>
    <p:sldId id="282" r:id="rId13"/>
    <p:sldId id="283" r:id="rId14"/>
    <p:sldId id="275" r:id="rId15"/>
    <p:sldId id="284" r:id="rId16"/>
    <p:sldId id="285" r:id="rId17"/>
    <p:sldId id="274" r:id="rId18"/>
    <p:sldId id="290" r:id="rId19"/>
    <p:sldId id="272" r:id="rId20"/>
    <p:sldId id="286" r:id="rId21"/>
    <p:sldId id="289" r:id="rId22"/>
    <p:sldId id="291" r:id="rId23"/>
    <p:sldId id="288" r:id="rId24"/>
    <p:sldId id="273" r:id="rId25"/>
    <p:sldId id="293" r:id="rId26"/>
    <p:sldId id="287" r:id="rId27"/>
    <p:sldId id="295" r:id="rId28"/>
    <p:sldId id="300" r:id="rId29"/>
    <p:sldId id="296" r:id="rId30"/>
    <p:sldId id="294" r:id="rId31"/>
    <p:sldId id="271" r:id="rId32"/>
    <p:sldId id="299" r:id="rId33"/>
    <p:sldId id="270" r:id="rId34"/>
    <p:sldId id="301" r:id="rId35"/>
    <p:sldId id="302" r:id="rId36"/>
    <p:sldId id="269" r:id="rId37"/>
    <p:sldId id="267" r:id="rId38"/>
    <p:sldId id="25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542D6E"/>
    <a:srgbClr val="5D28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18" autoAdjust="0"/>
    <p:restoredTop sz="82247" autoAdjust="0"/>
  </p:normalViewPr>
  <p:slideViewPr>
    <p:cSldViewPr snapToGrid="0">
      <p:cViewPr>
        <p:scale>
          <a:sx n="75" d="100"/>
          <a:sy n="75" d="100"/>
        </p:scale>
        <p:origin x="1890"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E9C32C-2400-1A48-BE32-53A70E09AE64}" type="doc">
      <dgm:prSet loTypeId="urn:microsoft.com/office/officeart/2005/8/layout/radial4" loCatId="" qsTypeId="urn:microsoft.com/office/officeart/2005/8/quickstyle/simple4" qsCatId="simple" csTypeId="urn:microsoft.com/office/officeart/2005/8/colors/accent1_2" csCatId="accent1" phldr="1"/>
      <dgm:spPr/>
      <dgm:t>
        <a:bodyPr/>
        <a:lstStyle/>
        <a:p>
          <a:endParaRPr lang="en-US"/>
        </a:p>
      </dgm:t>
    </dgm:pt>
    <dgm:pt modelId="{DEB7D7D2-86B0-1D49-8021-B9B781AF40EC}">
      <dgm:prSet/>
      <dgm:spPr/>
      <dgm:t>
        <a:bodyPr/>
        <a:lstStyle/>
        <a:p>
          <a:pPr rtl="0"/>
          <a:r>
            <a:rPr lang="en-US" dirty="0"/>
            <a:t>YOU</a:t>
          </a:r>
        </a:p>
      </dgm:t>
    </dgm:pt>
    <dgm:pt modelId="{88F6C034-F0D5-2B4C-954A-899E8A163E88}" type="parTrans" cxnId="{60FBC496-8688-7C44-84CC-3B529CB2905B}">
      <dgm:prSet/>
      <dgm:spPr/>
      <dgm:t>
        <a:bodyPr/>
        <a:lstStyle/>
        <a:p>
          <a:endParaRPr lang="en-US"/>
        </a:p>
      </dgm:t>
    </dgm:pt>
    <dgm:pt modelId="{6E9AE21E-2B57-0B44-91FB-1186B3886CB4}" type="sibTrans" cxnId="{60FBC496-8688-7C44-84CC-3B529CB2905B}">
      <dgm:prSet/>
      <dgm:spPr/>
      <dgm:t>
        <a:bodyPr/>
        <a:lstStyle/>
        <a:p>
          <a:endParaRPr lang="en-US"/>
        </a:p>
      </dgm:t>
    </dgm:pt>
    <dgm:pt modelId="{C217E015-1ACB-384E-A2A4-1B0D08B2F49F}">
      <dgm:prSet/>
      <dgm:spPr/>
      <dgm:t>
        <a:bodyPr/>
        <a:lstStyle/>
        <a:p>
          <a:r>
            <a:rPr lang="en-US" dirty="0"/>
            <a:t>?</a:t>
          </a:r>
        </a:p>
      </dgm:t>
    </dgm:pt>
    <dgm:pt modelId="{B2DE28FE-2906-764F-A02B-195CCB143F8F}" type="parTrans" cxnId="{80B67D37-21F1-994E-9D6C-B10D5610674A}">
      <dgm:prSet/>
      <dgm:spPr/>
      <dgm:t>
        <a:bodyPr/>
        <a:lstStyle/>
        <a:p>
          <a:endParaRPr lang="en-US"/>
        </a:p>
      </dgm:t>
    </dgm:pt>
    <dgm:pt modelId="{E73D1EF0-507F-2D48-8C5D-8D2210607D99}" type="sibTrans" cxnId="{80B67D37-21F1-994E-9D6C-B10D5610674A}">
      <dgm:prSet/>
      <dgm:spPr/>
      <dgm:t>
        <a:bodyPr/>
        <a:lstStyle/>
        <a:p>
          <a:endParaRPr lang="en-US"/>
        </a:p>
      </dgm:t>
    </dgm:pt>
    <dgm:pt modelId="{73DC6EA8-EF95-2C46-BEA4-019BCACC78DF}">
      <dgm:prSet/>
      <dgm:spPr/>
      <dgm:t>
        <a:bodyPr/>
        <a:lstStyle/>
        <a:p>
          <a:r>
            <a:rPr lang="en-US" dirty="0"/>
            <a:t>?</a:t>
          </a:r>
        </a:p>
      </dgm:t>
    </dgm:pt>
    <dgm:pt modelId="{29410829-33BF-BD42-95A9-5FDDE9533386}" type="parTrans" cxnId="{5ECC12BF-3C28-A640-B830-8C56AD96704B}">
      <dgm:prSet/>
      <dgm:spPr/>
      <dgm:t>
        <a:bodyPr/>
        <a:lstStyle/>
        <a:p>
          <a:endParaRPr lang="en-US"/>
        </a:p>
      </dgm:t>
    </dgm:pt>
    <dgm:pt modelId="{D3A13020-B5EB-4548-90FA-2D9D76BEADDD}" type="sibTrans" cxnId="{5ECC12BF-3C28-A640-B830-8C56AD96704B}">
      <dgm:prSet/>
      <dgm:spPr/>
      <dgm:t>
        <a:bodyPr/>
        <a:lstStyle/>
        <a:p>
          <a:endParaRPr lang="en-US"/>
        </a:p>
      </dgm:t>
    </dgm:pt>
    <dgm:pt modelId="{006DA6AB-22C8-204A-B655-8715699D7E54}">
      <dgm:prSet/>
      <dgm:spPr/>
      <dgm:t>
        <a:bodyPr/>
        <a:lstStyle/>
        <a:p>
          <a:r>
            <a:rPr lang="en-US" dirty="0"/>
            <a:t>?</a:t>
          </a:r>
        </a:p>
      </dgm:t>
    </dgm:pt>
    <dgm:pt modelId="{D9BEAA64-4CCF-EA40-B6FE-3D4074C31EDB}" type="parTrans" cxnId="{60B39DDD-D09C-BD43-931D-5E248A99F7B0}">
      <dgm:prSet/>
      <dgm:spPr/>
      <dgm:t>
        <a:bodyPr/>
        <a:lstStyle/>
        <a:p>
          <a:endParaRPr lang="en-US"/>
        </a:p>
      </dgm:t>
    </dgm:pt>
    <dgm:pt modelId="{B7335F20-92E6-2840-8D42-4B5C9D5F03E0}" type="sibTrans" cxnId="{60B39DDD-D09C-BD43-931D-5E248A99F7B0}">
      <dgm:prSet/>
      <dgm:spPr/>
      <dgm:t>
        <a:bodyPr/>
        <a:lstStyle/>
        <a:p>
          <a:endParaRPr lang="en-US"/>
        </a:p>
      </dgm:t>
    </dgm:pt>
    <dgm:pt modelId="{FF797A40-7BC7-BA40-9C9E-3207AA9CFB7D}">
      <dgm:prSet/>
      <dgm:spPr/>
      <dgm:t>
        <a:bodyPr/>
        <a:lstStyle/>
        <a:p>
          <a:r>
            <a:rPr lang="en-US" dirty="0"/>
            <a:t>?</a:t>
          </a:r>
        </a:p>
      </dgm:t>
    </dgm:pt>
    <dgm:pt modelId="{7B2512AD-7ACC-6A4D-B64F-DFD09B166713}" type="parTrans" cxnId="{9A91F9B0-3EA3-0444-8F3B-679A0D457915}">
      <dgm:prSet/>
      <dgm:spPr/>
      <dgm:t>
        <a:bodyPr/>
        <a:lstStyle/>
        <a:p>
          <a:endParaRPr lang="en-US"/>
        </a:p>
      </dgm:t>
    </dgm:pt>
    <dgm:pt modelId="{291BD059-9D9F-8846-9908-EED895D36541}" type="sibTrans" cxnId="{9A91F9B0-3EA3-0444-8F3B-679A0D457915}">
      <dgm:prSet/>
      <dgm:spPr/>
      <dgm:t>
        <a:bodyPr/>
        <a:lstStyle/>
        <a:p>
          <a:endParaRPr lang="en-US"/>
        </a:p>
      </dgm:t>
    </dgm:pt>
    <dgm:pt modelId="{81ABA016-2D14-5C4C-8454-ADCC14F2AB88}">
      <dgm:prSet/>
      <dgm:spPr/>
      <dgm:t>
        <a:bodyPr/>
        <a:lstStyle/>
        <a:p>
          <a:r>
            <a:rPr lang="en-US" dirty="0"/>
            <a:t>?</a:t>
          </a:r>
        </a:p>
      </dgm:t>
    </dgm:pt>
    <dgm:pt modelId="{ED5B4FD4-9EF5-6546-B265-88846E4E73E4}" type="parTrans" cxnId="{3DA40839-781E-DB4E-96E6-8357513CBEB0}">
      <dgm:prSet/>
      <dgm:spPr/>
      <dgm:t>
        <a:bodyPr/>
        <a:lstStyle/>
        <a:p>
          <a:endParaRPr lang="en-US"/>
        </a:p>
      </dgm:t>
    </dgm:pt>
    <dgm:pt modelId="{C0667E95-E5CA-AE48-9EA1-3810F27DE702}" type="sibTrans" cxnId="{3DA40839-781E-DB4E-96E6-8357513CBEB0}">
      <dgm:prSet/>
      <dgm:spPr/>
      <dgm:t>
        <a:bodyPr/>
        <a:lstStyle/>
        <a:p>
          <a:endParaRPr lang="en-US"/>
        </a:p>
      </dgm:t>
    </dgm:pt>
    <dgm:pt modelId="{18CD5B2D-4FAD-764F-8364-23A8414756A6}">
      <dgm:prSet/>
      <dgm:spPr/>
      <dgm:t>
        <a:bodyPr/>
        <a:lstStyle/>
        <a:p>
          <a:r>
            <a:rPr lang="en-US" dirty="0"/>
            <a:t>?</a:t>
          </a:r>
        </a:p>
      </dgm:t>
    </dgm:pt>
    <dgm:pt modelId="{451DBDED-558A-D04E-988F-60796703613C}" type="parTrans" cxnId="{D2B4474D-55E1-2D45-95DB-633C941BC941}">
      <dgm:prSet/>
      <dgm:spPr/>
      <dgm:t>
        <a:bodyPr/>
        <a:lstStyle/>
        <a:p>
          <a:endParaRPr lang="en-US"/>
        </a:p>
      </dgm:t>
    </dgm:pt>
    <dgm:pt modelId="{350A61D8-854B-2D4D-AEA0-68715573E84A}" type="sibTrans" cxnId="{D2B4474D-55E1-2D45-95DB-633C941BC941}">
      <dgm:prSet/>
      <dgm:spPr/>
      <dgm:t>
        <a:bodyPr/>
        <a:lstStyle/>
        <a:p>
          <a:endParaRPr lang="en-US"/>
        </a:p>
      </dgm:t>
    </dgm:pt>
    <dgm:pt modelId="{799C78CD-A920-A345-8989-0F0C37D94137}" type="pres">
      <dgm:prSet presAssocID="{3BE9C32C-2400-1A48-BE32-53A70E09AE64}" presName="cycle" presStyleCnt="0">
        <dgm:presLayoutVars>
          <dgm:chMax val="1"/>
          <dgm:dir/>
          <dgm:animLvl val="ctr"/>
          <dgm:resizeHandles val="exact"/>
        </dgm:presLayoutVars>
      </dgm:prSet>
      <dgm:spPr/>
    </dgm:pt>
    <dgm:pt modelId="{6BEE9A0D-BDB4-8E45-9282-8BCADB9EC3AF}" type="pres">
      <dgm:prSet presAssocID="{DEB7D7D2-86B0-1D49-8021-B9B781AF40EC}" presName="centerShape" presStyleLbl="node0" presStyleIdx="0" presStyleCnt="1" custScaleX="74087" custScaleY="38856"/>
      <dgm:spPr/>
    </dgm:pt>
    <dgm:pt modelId="{A7084EA8-6C9B-914A-83FE-3D0AB898039E}" type="pres">
      <dgm:prSet presAssocID="{29410829-33BF-BD42-95A9-5FDDE9533386}" presName="parTrans" presStyleLbl="bgSibTrans2D1" presStyleIdx="0" presStyleCnt="6"/>
      <dgm:spPr/>
    </dgm:pt>
    <dgm:pt modelId="{CB2EEB31-B28E-F641-B60A-005C7466DD5A}" type="pres">
      <dgm:prSet presAssocID="{73DC6EA8-EF95-2C46-BEA4-019BCACC78DF}" presName="node" presStyleLbl="node1" presStyleIdx="0" presStyleCnt="6">
        <dgm:presLayoutVars>
          <dgm:bulletEnabled val="1"/>
        </dgm:presLayoutVars>
      </dgm:prSet>
      <dgm:spPr/>
    </dgm:pt>
    <dgm:pt modelId="{6EDFC1EE-164A-C74C-B8D8-FD5D8A00052B}" type="pres">
      <dgm:prSet presAssocID="{D9BEAA64-4CCF-EA40-B6FE-3D4074C31EDB}" presName="parTrans" presStyleLbl="bgSibTrans2D1" presStyleIdx="1" presStyleCnt="6"/>
      <dgm:spPr/>
    </dgm:pt>
    <dgm:pt modelId="{9AD5A3B4-6D1F-A448-AEBD-7443D4F9BFAF}" type="pres">
      <dgm:prSet presAssocID="{006DA6AB-22C8-204A-B655-8715699D7E54}" presName="node" presStyleLbl="node1" presStyleIdx="1" presStyleCnt="6">
        <dgm:presLayoutVars>
          <dgm:bulletEnabled val="1"/>
        </dgm:presLayoutVars>
      </dgm:prSet>
      <dgm:spPr/>
    </dgm:pt>
    <dgm:pt modelId="{B445C1D0-8A11-3648-9CFA-629CC4D2AC50}" type="pres">
      <dgm:prSet presAssocID="{B2DE28FE-2906-764F-A02B-195CCB143F8F}" presName="parTrans" presStyleLbl="bgSibTrans2D1" presStyleIdx="2" presStyleCnt="6"/>
      <dgm:spPr/>
    </dgm:pt>
    <dgm:pt modelId="{09EC6394-6A8C-7040-903A-4D8C37F875FB}" type="pres">
      <dgm:prSet presAssocID="{C217E015-1ACB-384E-A2A4-1B0D08B2F49F}" presName="node" presStyleLbl="node1" presStyleIdx="2" presStyleCnt="6">
        <dgm:presLayoutVars>
          <dgm:bulletEnabled val="1"/>
        </dgm:presLayoutVars>
      </dgm:prSet>
      <dgm:spPr/>
    </dgm:pt>
    <dgm:pt modelId="{EF3DF396-2A82-3F43-8932-1CEA7BC433EB}" type="pres">
      <dgm:prSet presAssocID="{7B2512AD-7ACC-6A4D-B64F-DFD09B166713}" presName="parTrans" presStyleLbl="bgSibTrans2D1" presStyleIdx="3" presStyleCnt="6"/>
      <dgm:spPr/>
    </dgm:pt>
    <dgm:pt modelId="{6CEDB6A3-CF96-B740-A273-7FD8487E586B}" type="pres">
      <dgm:prSet presAssocID="{FF797A40-7BC7-BA40-9C9E-3207AA9CFB7D}" presName="node" presStyleLbl="node1" presStyleIdx="3" presStyleCnt="6">
        <dgm:presLayoutVars>
          <dgm:bulletEnabled val="1"/>
        </dgm:presLayoutVars>
      </dgm:prSet>
      <dgm:spPr/>
    </dgm:pt>
    <dgm:pt modelId="{90387E60-8DC1-8443-BB06-2B277435096E}" type="pres">
      <dgm:prSet presAssocID="{ED5B4FD4-9EF5-6546-B265-88846E4E73E4}" presName="parTrans" presStyleLbl="bgSibTrans2D1" presStyleIdx="4" presStyleCnt="6"/>
      <dgm:spPr/>
    </dgm:pt>
    <dgm:pt modelId="{7FF680B8-ACAA-5745-8C86-B8EB3266C400}" type="pres">
      <dgm:prSet presAssocID="{81ABA016-2D14-5C4C-8454-ADCC14F2AB88}" presName="node" presStyleLbl="node1" presStyleIdx="4" presStyleCnt="6">
        <dgm:presLayoutVars>
          <dgm:bulletEnabled val="1"/>
        </dgm:presLayoutVars>
      </dgm:prSet>
      <dgm:spPr/>
    </dgm:pt>
    <dgm:pt modelId="{6CC83588-707C-BA4E-B820-BA2DBBCA3BF3}" type="pres">
      <dgm:prSet presAssocID="{451DBDED-558A-D04E-988F-60796703613C}" presName="parTrans" presStyleLbl="bgSibTrans2D1" presStyleIdx="5" presStyleCnt="6"/>
      <dgm:spPr/>
    </dgm:pt>
    <dgm:pt modelId="{858114B4-8191-7D4C-B198-DC52EA51AC79}" type="pres">
      <dgm:prSet presAssocID="{18CD5B2D-4FAD-764F-8364-23A8414756A6}" presName="node" presStyleLbl="node1" presStyleIdx="5" presStyleCnt="6">
        <dgm:presLayoutVars>
          <dgm:bulletEnabled val="1"/>
        </dgm:presLayoutVars>
      </dgm:prSet>
      <dgm:spPr/>
    </dgm:pt>
  </dgm:ptLst>
  <dgm:cxnLst>
    <dgm:cxn modelId="{05C63B09-29B8-874E-8AC5-232EF3D8612B}" type="presOf" srcId="{7B2512AD-7ACC-6A4D-B64F-DFD09B166713}" destId="{EF3DF396-2A82-3F43-8932-1CEA7BC433EB}" srcOrd="0" destOrd="0" presId="urn:microsoft.com/office/officeart/2005/8/layout/radial4"/>
    <dgm:cxn modelId="{3E9C280B-7F45-CA49-B48D-BC4B735B21C8}" type="presOf" srcId="{29410829-33BF-BD42-95A9-5FDDE9533386}" destId="{A7084EA8-6C9B-914A-83FE-3D0AB898039E}" srcOrd="0" destOrd="0" presId="urn:microsoft.com/office/officeart/2005/8/layout/radial4"/>
    <dgm:cxn modelId="{D6E29C22-7B11-4C41-B6AB-111170EA53CB}" type="presOf" srcId="{C217E015-1ACB-384E-A2A4-1B0D08B2F49F}" destId="{09EC6394-6A8C-7040-903A-4D8C37F875FB}" srcOrd="0" destOrd="0" presId="urn:microsoft.com/office/officeart/2005/8/layout/radial4"/>
    <dgm:cxn modelId="{1EE3EF29-CF7A-2F40-8B3A-45AB23368A73}" type="presOf" srcId="{FF797A40-7BC7-BA40-9C9E-3207AA9CFB7D}" destId="{6CEDB6A3-CF96-B740-A273-7FD8487E586B}" srcOrd="0" destOrd="0" presId="urn:microsoft.com/office/officeart/2005/8/layout/radial4"/>
    <dgm:cxn modelId="{80B67D37-21F1-994E-9D6C-B10D5610674A}" srcId="{DEB7D7D2-86B0-1D49-8021-B9B781AF40EC}" destId="{C217E015-1ACB-384E-A2A4-1B0D08B2F49F}" srcOrd="2" destOrd="0" parTransId="{B2DE28FE-2906-764F-A02B-195CCB143F8F}" sibTransId="{E73D1EF0-507F-2D48-8C5D-8D2210607D99}"/>
    <dgm:cxn modelId="{3DA40839-781E-DB4E-96E6-8357513CBEB0}" srcId="{DEB7D7D2-86B0-1D49-8021-B9B781AF40EC}" destId="{81ABA016-2D14-5C4C-8454-ADCC14F2AB88}" srcOrd="4" destOrd="0" parTransId="{ED5B4FD4-9EF5-6546-B265-88846E4E73E4}" sibTransId="{C0667E95-E5CA-AE48-9EA1-3810F27DE702}"/>
    <dgm:cxn modelId="{82ACD640-DA96-1B40-A825-AC49184F9502}" type="presOf" srcId="{DEB7D7D2-86B0-1D49-8021-B9B781AF40EC}" destId="{6BEE9A0D-BDB4-8E45-9282-8BCADB9EC3AF}" srcOrd="0" destOrd="0" presId="urn:microsoft.com/office/officeart/2005/8/layout/radial4"/>
    <dgm:cxn modelId="{4BD2AD41-0860-7147-85C4-A5D08B1EDE91}" type="presOf" srcId="{81ABA016-2D14-5C4C-8454-ADCC14F2AB88}" destId="{7FF680B8-ACAA-5745-8C86-B8EB3266C400}" srcOrd="0" destOrd="0" presId="urn:microsoft.com/office/officeart/2005/8/layout/radial4"/>
    <dgm:cxn modelId="{BB5CC967-BBC2-834C-8B30-2AFBBCEC6F54}" type="presOf" srcId="{18CD5B2D-4FAD-764F-8364-23A8414756A6}" destId="{858114B4-8191-7D4C-B198-DC52EA51AC79}" srcOrd="0" destOrd="0" presId="urn:microsoft.com/office/officeart/2005/8/layout/radial4"/>
    <dgm:cxn modelId="{4C60CF6A-C4C5-F049-AE8E-D349A3397BAD}" type="presOf" srcId="{451DBDED-558A-D04E-988F-60796703613C}" destId="{6CC83588-707C-BA4E-B820-BA2DBBCA3BF3}" srcOrd="0" destOrd="0" presId="urn:microsoft.com/office/officeart/2005/8/layout/radial4"/>
    <dgm:cxn modelId="{D2B4474D-55E1-2D45-95DB-633C941BC941}" srcId="{DEB7D7D2-86B0-1D49-8021-B9B781AF40EC}" destId="{18CD5B2D-4FAD-764F-8364-23A8414756A6}" srcOrd="5" destOrd="0" parTransId="{451DBDED-558A-D04E-988F-60796703613C}" sibTransId="{350A61D8-854B-2D4D-AEA0-68715573E84A}"/>
    <dgm:cxn modelId="{8E7A4576-C748-5947-A407-9FCC1ADF8EDA}" type="presOf" srcId="{006DA6AB-22C8-204A-B655-8715699D7E54}" destId="{9AD5A3B4-6D1F-A448-AEBD-7443D4F9BFAF}" srcOrd="0" destOrd="0" presId="urn:microsoft.com/office/officeart/2005/8/layout/radial4"/>
    <dgm:cxn modelId="{99C9438B-F549-D44A-98D7-179DC20E7688}" type="presOf" srcId="{D9BEAA64-4CCF-EA40-B6FE-3D4074C31EDB}" destId="{6EDFC1EE-164A-C74C-B8D8-FD5D8A00052B}" srcOrd="0" destOrd="0" presId="urn:microsoft.com/office/officeart/2005/8/layout/radial4"/>
    <dgm:cxn modelId="{39203F8D-5B57-7141-A560-832F52470F85}" type="presOf" srcId="{73DC6EA8-EF95-2C46-BEA4-019BCACC78DF}" destId="{CB2EEB31-B28E-F641-B60A-005C7466DD5A}" srcOrd="0" destOrd="0" presId="urn:microsoft.com/office/officeart/2005/8/layout/radial4"/>
    <dgm:cxn modelId="{17CB3993-4FB6-5A48-8664-FAAA81C2901F}" type="presOf" srcId="{B2DE28FE-2906-764F-A02B-195CCB143F8F}" destId="{B445C1D0-8A11-3648-9CFA-629CC4D2AC50}" srcOrd="0" destOrd="0" presId="urn:microsoft.com/office/officeart/2005/8/layout/radial4"/>
    <dgm:cxn modelId="{60FBC496-8688-7C44-84CC-3B529CB2905B}" srcId="{3BE9C32C-2400-1A48-BE32-53A70E09AE64}" destId="{DEB7D7D2-86B0-1D49-8021-B9B781AF40EC}" srcOrd="0" destOrd="0" parTransId="{88F6C034-F0D5-2B4C-954A-899E8A163E88}" sibTransId="{6E9AE21E-2B57-0B44-91FB-1186B3886CB4}"/>
    <dgm:cxn modelId="{9A91F9B0-3EA3-0444-8F3B-679A0D457915}" srcId="{DEB7D7D2-86B0-1D49-8021-B9B781AF40EC}" destId="{FF797A40-7BC7-BA40-9C9E-3207AA9CFB7D}" srcOrd="3" destOrd="0" parTransId="{7B2512AD-7ACC-6A4D-B64F-DFD09B166713}" sibTransId="{291BD059-9D9F-8846-9908-EED895D36541}"/>
    <dgm:cxn modelId="{E1430EB7-5C41-2743-9A6B-DC0D4777EFC1}" type="presOf" srcId="{3BE9C32C-2400-1A48-BE32-53A70E09AE64}" destId="{799C78CD-A920-A345-8989-0F0C37D94137}" srcOrd="0" destOrd="0" presId="urn:microsoft.com/office/officeart/2005/8/layout/radial4"/>
    <dgm:cxn modelId="{5ECC12BF-3C28-A640-B830-8C56AD96704B}" srcId="{DEB7D7D2-86B0-1D49-8021-B9B781AF40EC}" destId="{73DC6EA8-EF95-2C46-BEA4-019BCACC78DF}" srcOrd="0" destOrd="0" parTransId="{29410829-33BF-BD42-95A9-5FDDE9533386}" sibTransId="{D3A13020-B5EB-4548-90FA-2D9D76BEADDD}"/>
    <dgm:cxn modelId="{60B39DDD-D09C-BD43-931D-5E248A99F7B0}" srcId="{DEB7D7D2-86B0-1D49-8021-B9B781AF40EC}" destId="{006DA6AB-22C8-204A-B655-8715699D7E54}" srcOrd="1" destOrd="0" parTransId="{D9BEAA64-4CCF-EA40-B6FE-3D4074C31EDB}" sibTransId="{B7335F20-92E6-2840-8D42-4B5C9D5F03E0}"/>
    <dgm:cxn modelId="{D9F6E6FF-3726-7B41-95A2-3B34D0299290}" type="presOf" srcId="{ED5B4FD4-9EF5-6546-B265-88846E4E73E4}" destId="{90387E60-8DC1-8443-BB06-2B277435096E}" srcOrd="0" destOrd="0" presId="urn:microsoft.com/office/officeart/2005/8/layout/radial4"/>
    <dgm:cxn modelId="{60F5C2F8-6644-8F44-A5F3-95AA8CCE101B}" type="presParOf" srcId="{799C78CD-A920-A345-8989-0F0C37D94137}" destId="{6BEE9A0D-BDB4-8E45-9282-8BCADB9EC3AF}" srcOrd="0" destOrd="0" presId="urn:microsoft.com/office/officeart/2005/8/layout/radial4"/>
    <dgm:cxn modelId="{C90FF4DE-4809-714B-BD17-4FF0E5D4AE4B}" type="presParOf" srcId="{799C78CD-A920-A345-8989-0F0C37D94137}" destId="{A7084EA8-6C9B-914A-83FE-3D0AB898039E}" srcOrd="1" destOrd="0" presId="urn:microsoft.com/office/officeart/2005/8/layout/radial4"/>
    <dgm:cxn modelId="{4ED5CC84-AA8C-2749-8AE9-021CEA8E5C7B}" type="presParOf" srcId="{799C78CD-A920-A345-8989-0F0C37D94137}" destId="{CB2EEB31-B28E-F641-B60A-005C7466DD5A}" srcOrd="2" destOrd="0" presId="urn:microsoft.com/office/officeart/2005/8/layout/radial4"/>
    <dgm:cxn modelId="{B64C1198-97AA-FB4D-9290-AE5B709B07D3}" type="presParOf" srcId="{799C78CD-A920-A345-8989-0F0C37D94137}" destId="{6EDFC1EE-164A-C74C-B8D8-FD5D8A00052B}" srcOrd="3" destOrd="0" presId="urn:microsoft.com/office/officeart/2005/8/layout/radial4"/>
    <dgm:cxn modelId="{34918C6F-8095-0341-AAEB-65F99B417EB3}" type="presParOf" srcId="{799C78CD-A920-A345-8989-0F0C37D94137}" destId="{9AD5A3B4-6D1F-A448-AEBD-7443D4F9BFAF}" srcOrd="4" destOrd="0" presId="urn:microsoft.com/office/officeart/2005/8/layout/radial4"/>
    <dgm:cxn modelId="{9ECA90B0-8028-C347-ADFF-6B1782C7AEA0}" type="presParOf" srcId="{799C78CD-A920-A345-8989-0F0C37D94137}" destId="{B445C1D0-8A11-3648-9CFA-629CC4D2AC50}" srcOrd="5" destOrd="0" presId="urn:microsoft.com/office/officeart/2005/8/layout/radial4"/>
    <dgm:cxn modelId="{672C8B2F-1959-A643-A19A-7B6EDA9B8077}" type="presParOf" srcId="{799C78CD-A920-A345-8989-0F0C37D94137}" destId="{09EC6394-6A8C-7040-903A-4D8C37F875FB}" srcOrd="6" destOrd="0" presId="urn:microsoft.com/office/officeart/2005/8/layout/radial4"/>
    <dgm:cxn modelId="{1A056592-0CED-BB4D-8CB1-B6C9D7034688}" type="presParOf" srcId="{799C78CD-A920-A345-8989-0F0C37D94137}" destId="{EF3DF396-2A82-3F43-8932-1CEA7BC433EB}" srcOrd="7" destOrd="0" presId="urn:microsoft.com/office/officeart/2005/8/layout/radial4"/>
    <dgm:cxn modelId="{0CB2348F-CCA5-6D48-A5CE-5F9D578AE22E}" type="presParOf" srcId="{799C78CD-A920-A345-8989-0F0C37D94137}" destId="{6CEDB6A3-CF96-B740-A273-7FD8487E586B}" srcOrd="8" destOrd="0" presId="urn:microsoft.com/office/officeart/2005/8/layout/radial4"/>
    <dgm:cxn modelId="{8719754E-2690-194B-A55D-A2CF50EB8750}" type="presParOf" srcId="{799C78CD-A920-A345-8989-0F0C37D94137}" destId="{90387E60-8DC1-8443-BB06-2B277435096E}" srcOrd="9" destOrd="0" presId="urn:microsoft.com/office/officeart/2005/8/layout/radial4"/>
    <dgm:cxn modelId="{C63860A7-3794-3944-B983-452DA042E2F5}" type="presParOf" srcId="{799C78CD-A920-A345-8989-0F0C37D94137}" destId="{7FF680B8-ACAA-5745-8C86-B8EB3266C400}" srcOrd="10" destOrd="0" presId="urn:microsoft.com/office/officeart/2005/8/layout/radial4"/>
    <dgm:cxn modelId="{E95BA31F-59FC-3342-9D56-E51FEFDD9B3E}" type="presParOf" srcId="{799C78CD-A920-A345-8989-0F0C37D94137}" destId="{6CC83588-707C-BA4E-B820-BA2DBBCA3BF3}" srcOrd="11" destOrd="0" presId="urn:microsoft.com/office/officeart/2005/8/layout/radial4"/>
    <dgm:cxn modelId="{1F27DB70-A7FF-E243-9828-0B888FDDA062}" type="presParOf" srcId="{799C78CD-A920-A345-8989-0F0C37D94137}" destId="{858114B4-8191-7D4C-B198-DC52EA51AC79}" srcOrd="12"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BE9C32C-2400-1A48-BE32-53A70E09AE64}" type="doc">
      <dgm:prSet loTypeId="urn:microsoft.com/office/officeart/2005/8/layout/radial4" loCatId="" qsTypeId="urn:microsoft.com/office/officeart/2005/8/quickstyle/simple4" qsCatId="simple" csTypeId="urn:microsoft.com/office/officeart/2005/8/colors/accent1_2" csCatId="accent1" phldr="1"/>
      <dgm:spPr/>
      <dgm:t>
        <a:bodyPr/>
        <a:lstStyle/>
        <a:p>
          <a:endParaRPr lang="en-US"/>
        </a:p>
      </dgm:t>
    </dgm:pt>
    <dgm:pt modelId="{DEB7D7D2-86B0-1D49-8021-B9B781AF40EC}">
      <dgm:prSet custT="1"/>
      <dgm:spPr/>
      <dgm:t>
        <a:bodyPr/>
        <a:lstStyle/>
        <a:p>
          <a:pPr rtl="0"/>
          <a:r>
            <a:rPr lang="en-US" sz="2400" b="1" dirty="0"/>
            <a:t>YOU</a:t>
          </a:r>
        </a:p>
      </dgm:t>
    </dgm:pt>
    <dgm:pt modelId="{88F6C034-F0D5-2B4C-954A-899E8A163E88}" type="parTrans" cxnId="{60FBC496-8688-7C44-84CC-3B529CB2905B}">
      <dgm:prSet/>
      <dgm:spPr/>
      <dgm:t>
        <a:bodyPr/>
        <a:lstStyle/>
        <a:p>
          <a:endParaRPr lang="en-US"/>
        </a:p>
      </dgm:t>
    </dgm:pt>
    <dgm:pt modelId="{6E9AE21E-2B57-0B44-91FB-1186B3886CB4}" type="sibTrans" cxnId="{60FBC496-8688-7C44-84CC-3B529CB2905B}">
      <dgm:prSet/>
      <dgm:spPr/>
      <dgm:t>
        <a:bodyPr/>
        <a:lstStyle/>
        <a:p>
          <a:endParaRPr lang="en-US"/>
        </a:p>
      </dgm:t>
    </dgm:pt>
    <dgm:pt modelId="{C217E015-1ACB-384E-A2A4-1B0D08B2F49F}">
      <dgm:prSet custT="1"/>
      <dgm:spPr/>
      <dgm:t>
        <a:bodyPr/>
        <a:lstStyle/>
        <a:p>
          <a:r>
            <a:rPr lang="en-US" sz="1800" dirty="0"/>
            <a:t>Fed $$</a:t>
          </a:r>
        </a:p>
      </dgm:t>
    </dgm:pt>
    <dgm:pt modelId="{B2DE28FE-2906-764F-A02B-195CCB143F8F}" type="parTrans" cxnId="{80B67D37-21F1-994E-9D6C-B10D5610674A}">
      <dgm:prSet/>
      <dgm:spPr/>
      <dgm:t>
        <a:bodyPr/>
        <a:lstStyle/>
        <a:p>
          <a:endParaRPr lang="en-US"/>
        </a:p>
      </dgm:t>
    </dgm:pt>
    <dgm:pt modelId="{E73D1EF0-507F-2D48-8C5D-8D2210607D99}" type="sibTrans" cxnId="{80B67D37-21F1-994E-9D6C-B10D5610674A}">
      <dgm:prSet/>
      <dgm:spPr/>
      <dgm:t>
        <a:bodyPr/>
        <a:lstStyle/>
        <a:p>
          <a:endParaRPr lang="en-US"/>
        </a:p>
      </dgm:t>
    </dgm:pt>
    <dgm:pt modelId="{73DC6EA8-EF95-2C46-BEA4-019BCACC78DF}">
      <dgm:prSet custT="1"/>
      <dgm:spPr/>
      <dgm:t>
        <a:bodyPr/>
        <a:lstStyle/>
        <a:p>
          <a:r>
            <a:rPr lang="en-US" sz="1800" dirty="0"/>
            <a:t>Program Uncertainty</a:t>
          </a:r>
        </a:p>
      </dgm:t>
    </dgm:pt>
    <dgm:pt modelId="{29410829-33BF-BD42-95A9-5FDDE9533386}" type="parTrans" cxnId="{5ECC12BF-3C28-A640-B830-8C56AD96704B}">
      <dgm:prSet/>
      <dgm:spPr/>
      <dgm:t>
        <a:bodyPr/>
        <a:lstStyle/>
        <a:p>
          <a:endParaRPr lang="en-US"/>
        </a:p>
      </dgm:t>
    </dgm:pt>
    <dgm:pt modelId="{D3A13020-B5EB-4548-90FA-2D9D76BEADDD}" type="sibTrans" cxnId="{5ECC12BF-3C28-A640-B830-8C56AD96704B}">
      <dgm:prSet/>
      <dgm:spPr/>
      <dgm:t>
        <a:bodyPr/>
        <a:lstStyle/>
        <a:p>
          <a:endParaRPr lang="en-US"/>
        </a:p>
      </dgm:t>
    </dgm:pt>
    <dgm:pt modelId="{006DA6AB-22C8-204A-B655-8715699D7E54}">
      <dgm:prSet custT="1"/>
      <dgm:spPr/>
      <dgm:t>
        <a:bodyPr/>
        <a:lstStyle/>
        <a:p>
          <a:r>
            <a:rPr lang="en-US" sz="1800" dirty="0"/>
            <a:t>Program</a:t>
          </a:r>
          <a:r>
            <a:rPr lang="en-US" sz="1800" baseline="0" dirty="0"/>
            <a:t> Effectiveness</a:t>
          </a:r>
          <a:endParaRPr lang="en-US" sz="1800" dirty="0"/>
        </a:p>
      </dgm:t>
    </dgm:pt>
    <dgm:pt modelId="{D9BEAA64-4CCF-EA40-B6FE-3D4074C31EDB}" type="parTrans" cxnId="{60B39DDD-D09C-BD43-931D-5E248A99F7B0}">
      <dgm:prSet/>
      <dgm:spPr/>
      <dgm:t>
        <a:bodyPr/>
        <a:lstStyle/>
        <a:p>
          <a:endParaRPr lang="en-US"/>
        </a:p>
      </dgm:t>
    </dgm:pt>
    <dgm:pt modelId="{B7335F20-92E6-2840-8D42-4B5C9D5F03E0}" type="sibTrans" cxnId="{60B39DDD-D09C-BD43-931D-5E248A99F7B0}">
      <dgm:prSet/>
      <dgm:spPr/>
      <dgm:t>
        <a:bodyPr/>
        <a:lstStyle/>
        <a:p>
          <a:endParaRPr lang="en-US"/>
        </a:p>
      </dgm:t>
    </dgm:pt>
    <dgm:pt modelId="{FF797A40-7BC7-BA40-9C9E-3207AA9CFB7D}">
      <dgm:prSet custT="1"/>
      <dgm:spPr/>
      <dgm:t>
        <a:bodyPr/>
        <a:lstStyle/>
        <a:p>
          <a:r>
            <a:rPr lang="en-US" sz="1800" dirty="0"/>
            <a:t>Resources (Income)</a:t>
          </a:r>
        </a:p>
      </dgm:t>
    </dgm:pt>
    <dgm:pt modelId="{7B2512AD-7ACC-6A4D-B64F-DFD09B166713}" type="parTrans" cxnId="{9A91F9B0-3EA3-0444-8F3B-679A0D457915}">
      <dgm:prSet/>
      <dgm:spPr/>
      <dgm:t>
        <a:bodyPr/>
        <a:lstStyle/>
        <a:p>
          <a:endParaRPr lang="en-US"/>
        </a:p>
      </dgm:t>
    </dgm:pt>
    <dgm:pt modelId="{291BD059-9D9F-8846-9908-EED895D36541}" type="sibTrans" cxnId="{9A91F9B0-3EA3-0444-8F3B-679A0D457915}">
      <dgm:prSet/>
      <dgm:spPr/>
      <dgm:t>
        <a:bodyPr/>
        <a:lstStyle/>
        <a:p>
          <a:endParaRPr lang="en-US"/>
        </a:p>
      </dgm:t>
    </dgm:pt>
    <dgm:pt modelId="{81ABA016-2D14-5C4C-8454-ADCC14F2AB88}">
      <dgm:prSet custT="1"/>
      <dgm:spPr/>
      <dgm:t>
        <a:bodyPr/>
        <a:lstStyle/>
        <a:p>
          <a:r>
            <a:rPr lang="en-US" sz="1800" dirty="0"/>
            <a:t>Program Demand</a:t>
          </a:r>
        </a:p>
      </dgm:t>
    </dgm:pt>
    <dgm:pt modelId="{ED5B4FD4-9EF5-6546-B265-88846E4E73E4}" type="parTrans" cxnId="{3DA40839-781E-DB4E-96E6-8357513CBEB0}">
      <dgm:prSet/>
      <dgm:spPr/>
      <dgm:t>
        <a:bodyPr/>
        <a:lstStyle/>
        <a:p>
          <a:endParaRPr lang="en-US"/>
        </a:p>
      </dgm:t>
    </dgm:pt>
    <dgm:pt modelId="{C0667E95-E5CA-AE48-9EA1-3810F27DE702}" type="sibTrans" cxnId="{3DA40839-781E-DB4E-96E6-8357513CBEB0}">
      <dgm:prSet/>
      <dgm:spPr/>
      <dgm:t>
        <a:bodyPr/>
        <a:lstStyle/>
        <a:p>
          <a:endParaRPr lang="en-US"/>
        </a:p>
      </dgm:t>
    </dgm:pt>
    <dgm:pt modelId="{18CD5B2D-4FAD-764F-8364-23A8414756A6}">
      <dgm:prSet custT="1"/>
      <dgm:spPr/>
      <dgm:t>
        <a:bodyPr/>
        <a:lstStyle/>
        <a:p>
          <a:r>
            <a:rPr lang="en-US" sz="1800" dirty="0"/>
            <a:t>Donor / Market Uncertainty</a:t>
          </a:r>
        </a:p>
      </dgm:t>
    </dgm:pt>
    <dgm:pt modelId="{451DBDED-558A-D04E-988F-60796703613C}" type="parTrans" cxnId="{D2B4474D-55E1-2D45-95DB-633C941BC941}">
      <dgm:prSet/>
      <dgm:spPr/>
      <dgm:t>
        <a:bodyPr/>
        <a:lstStyle/>
        <a:p>
          <a:endParaRPr lang="en-US"/>
        </a:p>
      </dgm:t>
    </dgm:pt>
    <dgm:pt modelId="{350A61D8-854B-2D4D-AEA0-68715573E84A}" type="sibTrans" cxnId="{D2B4474D-55E1-2D45-95DB-633C941BC941}">
      <dgm:prSet/>
      <dgm:spPr/>
      <dgm:t>
        <a:bodyPr/>
        <a:lstStyle/>
        <a:p>
          <a:endParaRPr lang="en-US"/>
        </a:p>
      </dgm:t>
    </dgm:pt>
    <dgm:pt modelId="{791C7A48-B02E-EB47-A5E4-7B4384F0C441}">
      <dgm:prSet custT="1"/>
      <dgm:spPr/>
      <dgm:t>
        <a:bodyPr/>
        <a:lstStyle/>
        <a:p>
          <a:r>
            <a:rPr lang="en-US" sz="1800" dirty="0"/>
            <a:t>Organizational Sustainability</a:t>
          </a:r>
        </a:p>
      </dgm:t>
    </dgm:pt>
    <dgm:pt modelId="{AF940EA0-3204-8040-A252-2F396A0F7589}" type="parTrans" cxnId="{FC81D0EA-F9FA-E347-8B62-0E1405346BC5}">
      <dgm:prSet/>
      <dgm:spPr/>
      <dgm:t>
        <a:bodyPr/>
        <a:lstStyle/>
        <a:p>
          <a:endParaRPr lang="en-US"/>
        </a:p>
      </dgm:t>
    </dgm:pt>
    <dgm:pt modelId="{EB236460-3C80-694D-ACC0-16CF188B8A70}" type="sibTrans" cxnId="{FC81D0EA-F9FA-E347-8B62-0E1405346BC5}">
      <dgm:prSet/>
      <dgm:spPr/>
      <dgm:t>
        <a:bodyPr/>
        <a:lstStyle/>
        <a:p>
          <a:endParaRPr lang="en-US"/>
        </a:p>
      </dgm:t>
    </dgm:pt>
    <dgm:pt modelId="{145D45D3-7850-554B-80E4-C6E4291A8623}">
      <dgm:prSet custT="1"/>
      <dgm:spPr/>
      <dgm:t>
        <a:bodyPr/>
        <a:lstStyle/>
        <a:p>
          <a:r>
            <a:rPr lang="en-US" sz="1800" dirty="0"/>
            <a:t>NYS Support</a:t>
          </a:r>
        </a:p>
      </dgm:t>
    </dgm:pt>
    <dgm:pt modelId="{8B6170EF-8664-4243-82BC-AD3E3BC78C02}" type="parTrans" cxnId="{6FDE272A-64F6-7F45-88EA-A17DEB575453}">
      <dgm:prSet/>
      <dgm:spPr/>
      <dgm:t>
        <a:bodyPr/>
        <a:lstStyle/>
        <a:p>
          <a:endParaRPr lang="en-US"/>
        </a:p>
      </dgm:t>
    </dgm:pt>
    <dgm:pt modelId="{DB316A1F-4279-F046-91EB-0E472B5D73E6}" type="sibTrans" cxnId="{6FDE272A-64F6-7F45-88EA-A17DEB575453}">
      <dgm:prSet/>
      <dgm:spPr/>
      <dgm:t>
        <a:bodyPr/>
        <a:lstStyle/>
        <a:p>
          <a:endParaRPr lang="en-US"/>
        </a:p>
      </dgm:t>
    </dgm:pt>
    <dgm:pt modelId="{2AB2101D-BF80-CF40-9899-B2928FAF099A}">
      <dgm:prSet custT="1"/>
      <dgm:spPr/>
      <dgm:t>
        <a:bodyPr/>
        <a:lstStyle/>
        <a:p>
          <a:r>
            <a:rPr lang="en-US" sz="1800" dirty="0"/>
            <a:t>Public Expectations</a:t>
          </a:r>
        </a:p>
      </dgm:t>
    </dgm:pt>
    <dgm:pt modelId="{88EFDA08-047C-994F-94A1-604F8B77170C}" type="parTrans" cxnId="{8F186344-8524-FF4C-97FD-62C12C47461A}">
      <dgm:prSet/>
      <dgm:spPr/>
      <dgm:t>
        <a:bodyPr/>
        <a:lstStyle/>
        <a:p>
          <a:endParaRPr lang="en-US"/>
        </a:p>
      </dgm:t>
    </dgm:pt>
    <dgm:pt modelId="{1A21D636-FC07-4A45-9BEC-31243A381FF9}" type="sibTrans" cxnId="{8F186344-8524-FF4C-97FD-62C12C47461A}">
      <dgm:prSet/>
      <dgm:spPr/>
      <dgm:t>
        <a:bodyPr/>
        <a:lstStyle/>
        <a:p>
          <a:endParaRPr lang="en-US"/>
        </a:p>
      </dgm:t>
    </dgm:pt>
    <dgm:pt modelId="{73E40A36-4483-AA49-A2C4-4DA4B15B57B5}">
      <dgm:prSet custT="1"/>
      <dgm:spPr/>
      <dgm:t>
        <a:bodyPr/>
        <a:lstStyle/>
        <a:p>
          <a:r>
            <a:rPr lang="en-US" sz="1800" dirty="0"/>
            <a:t>Regulatory Climate</a:t>
          </a:r>
        </a:p>
      </dgm:t>
    </dgm:pt>
    <dgm:pt modelId="{39AE72D8-631B-A644-A08D-6DA9E2D4C096}" type="parTrans" cxnId="{17C0578E-DB8B-9A43-A916-58678E1FF9E8}">
      <dgm:prSet/>
      <dgm:spPr/>
      <dgm:t>
        <a:bodyPr/>
        <a:lstStyle/>
        <a:p>
          <a:endParaRPr lang="en-US"/>
        </a:p>
      </dgm:t>
    </dgm:pt>
    <dgm:pt modelId="{6A53F817-0EA2-DD4F-9DC1-BB527479A977}" type="sibTrans" cxnId="{17C0578E-DB8B-9A43-A916-58678E1FF9E8}">
      <dgm:prSet/>
      <dgm:spPr/>
      <dgm:t>
        <a:bodyPr/>
        <a:lstStyle/>
        <a:p>
          <a:endParaRPr lang="en-US"/>
        </a:p>
      </dgm:t>
    </dgm:pt>
    <dgm:pt modelId="{799C78CD-A920-A345-8989-0F0C37D94137}" type="pres">
      <dgm:prSet presAssocID="{3BE9C32C-2400-1A48-BE32-53A70E09AE64}" presName="cycle" presStyleCnt="0">
        <dgm:presLayoutVars>
          <dgm:chMax val="1"/>
          <dgm:dir/>
          <dgm:animLvl val="ctr"/>
          <dgm:resizeHandles val="exact"/>
        </dgm:presLayoutVars>
      </dgm:prSet>
      <dgm:spPr/>
    </dgm:pt>
    <dgm:pt modelId="{6BEE9A0D-BDB4-8E45-9282-8BCADB9EC3AF}" type="pres">
      <dgm:prSet presAssocID="{DEB7D7D2-86B0-1D49-8021-B9B781AF40EC}" presName="centerShape" presStyleLbl="node0" presStyleIdx="0" presStyleCnt="1" custScaleX="161695" custScaleY="38856"/>
      <dgm:spPr/>
    </dgm:pt>
    <dgm:pt modelId="{A7084EA8-6C9B-914A-83FE-3D0AB898039E}" type="pres">
      <dgm:prSet presAssocID="{29410829-33BF-BD42-95A9-5FDDE9533386}" presName="parTrans" presStyleLbl="bgSibTrans2D1" presStyleIdx="0" presStyleCnt="10"/>
      <dgm:spPr/>
    </dgm:pt>
    <dgm:pt modelId="{CB2EEB31-B28E-F641-B60A-005C7466DD5A}" type="pres">
      <dgm:prSet presAssocID="{73DC6EA8-EF95-2C46-BEA4-019BCACC78DF}" presName="node" presStyleLbl="node1" presStyleIdx="0" presStyleCnt="10" custScaleX="218892">
        <dgm:presLayoutVars>
          <dgm:bulletEnabled val="1"/>
        </dgm:presLayoutVars>
      </dgm:prSet>
      <dgm:spPr/>
    </dgm:pt>
    <dgm:pt modelId="{C767D5AB-B725-FE46-836F-AFA5417AF4C7}" type="pres">
      <dgm:prSet presAssocID="{88EFDA08-047C-994F-94A1-604F8B77170C}" presName="parTrans" presStyleLbl="bgSibTrans2D1" presStyleIdx="1" presStyleCnt="10"/>
      <dgm:spPr/>
    </dgm:pt>
    <dgm:pt modelId="{2927BC34-FD7E-1741-B5D3-C8429C2DF376}" type="pres">
      <dgm:prSet presAssocID="{2AB2101D-BF80-CF40-9899-B2928FAF099A}" presName="node" presStyleLbl="node1" presStyleIdx="1" presStyleCnt="10" custScaleX="195079" custRadScaleRad="109710" custRadScaleInc="-9997">
        <dgm:presLayoutVars>
          <dgm:bulletEnabled val="1"/>
        </dgm:presLayoutVars>
      </dgm:prSet>
      <dgm:spPr/>
    </dgm:pt>
    <dgm:pt modelId="{6EDFC1EE-164A-C74C-B8D8-FD5D8A00052B}" type="pres">
      <dgm:prSet presAssocID="{D9BEAA64-4CCF-EA40-B6FE-3D4074C31EDB}" presName="parTrans" presStyleLbl="bgSibTrans2D1" presStyleIdx="2" presStyleCnt="10"/>
      <dgm:spPr/>
    </dgm:pt>
    <dgm:pt modelId="{9AD5A3B4-6D1F-A448-AEBD-7443D4F9BFAF}" type="pres">
      <dgm:prSet presAssocID="{006DA6AB-22C8-204A-B655-8715699D7E54}" presName="node" presStyleLbl="node1" presStyleIdx="2" presStyleCnt="10" custScaleX="177774" custRadScaleRad="122492" custRadScaleInc="-44218">
        <dgm:presLayoutVars>
          <dgm:bulletEnabled val="1"/>
        </dgm:presLayoutVars>
      </dgm:prSet>
      <dgm:spPr/>
    </dgm:pt>
    <dgm:pt modelId="{2A839D6D-3C88-A54A-99D5-307BDB87C4AC}" type="pres">
      <dgm:prSet presAssocID="{8B6170EF-8664-4243-82BC-AD3E3BC78C02}" presName="parTrans" presStyleLbl="bgSibTrans2D1" presStyleIdx="3" presStyleCnt="10"/>
      <dgm:spPr/>
    </dgm:pt>
    <dgm:pt modelId="{B19ABFEE-9072-D242-9B6E-0F37267672FB}" type="pres">
      <dgm:prSet presAssocID="{145D45D3-7850-554B-80E4-C6E4291A8623}" presName="node" presStyleLbl="node1" presStyleIdx="3" presStyleCnt="10" custScaleX="146530" custRadScaleRad="108248" custRadScaleInc="-22443">
        <dgm:presLayoutVars>
          <dgm:bulletEnabled val="1"/>
        </dgm:presLayoutVars>
      </dgm:prSet>
      <dgm:spPr/>
    </dgm:pt>
    <dgm:pt modelId="{B445C1D0-8A11-3648-9CFA-629CC4D2AC50}" type="pres">
      <dgm:prSet presAssocID="{B2DE28FE-2906-764F-A02B-195CCB143F8F}" presName="parTrans" presStyleLbl="bgSibTrans2D1" presStyleIdx="4" presStyleCnt="10"/>
      <dgm:spPr/>
    </dgm:pt>
    <dgm:pt modelId="{09EC6394-6A8C-7040-903A-4D8C37F875FB}" type="pres">
      <dgm:prSet presAssocID="{C217E015-1ACB-384E-A2A4-1B0D08B2F49F}" presName="node" presStyleLbl="node1" presStyleIdx="4" presStyleCnt="10" custRadScaleRad="97288" custRadScaleInc="-543">
        <dgm:presLayoutVars>
          <dgm:bulletEnabled val="1"/>
        </dgm:presLayoutVars>
      </dgm:prSet>
      <dgm:spPr/>
    </dgm:pt>
    <dgm:pt modelId="{EF3DF396-2A82-3F43-8932-1CEA7BC433EB}" type="pres">
      <dgm:prSet presAssocID="{7B2512AD-7ACC-6A4D-B64F-DFD09B166713}" presName="parTrans" presStyleLbl="bgSibTrans2D1" presStyleIdx="5" presStyleCnt="10"/>
      <dgm:spPr/>
    </dgm:pt>
    <dgm:pt modelId="{6CEDB6A3-CF96-B740-A273-7FD8487E586B}" type="pres">
      <dgm:prSet presAssocID="{FF797A40-7BC7-BA40-9C9E-3207AA9CFB7D}" presName="node" presStyleLbl="node1" presStyleIdx="5" presStyleCnt="10" custScaleX="158002" custRadScaleRad="95033" custRadScaleInc="28435">
        <dgm:presLayoutVars>
          <dgm:bulletEnabled val="1"/>
        </dgm:presLayoutVars>
      </dgm:prSet>
      <dgm:spPr/>
    </dgm:pt>
    <dgm:pt modelId="{90387E60-8DC1-8443-BB06-2B277435096E}" type="pres">
      <dgm:prSet presAssocID="{ED5B4FD4-9EF5-6546-B265-88846E4E73E4}" presName="parTrans" presStyleLbl="bgSibTrans2D1" presStyleIdx="6" presStyleCnt="10"/>
      <dgm:spPr/>
    </dgm:pt>
    <dgm:pt modelId="{7FF680B8-ACAA-5745-8C86-B8EB3266C400}" type="pres">
      <dgm:prSet presAssocID="{81ABA016-2D14-5C4C-8454-ADCC14F2AB88}" presName="node" presStyleLbl="node1" presStyleIdx="6" presStyleCnt="10" custScaleX="135041" custRadScaleRad="106102" custRadScaleInc="46849">
        <dgm:presLayoutVars>
          <dgm:bulletEnabled val="1"/>
        </dgm:presLayoutVars>
      </dgm:prSet>
      <dgm:spPr/>
    </dgm:pt>
    <dgm:pt modelId="{D8204658-FB1A-794B-B6D1-EEBFEA16F7C1}" type="pres">
      <dgm:prSet presAssocID="{AF940EA0-3204-8040-A252-2F396A0F7589}" presName="parTrans" presStyleLbl="bgSibTrans2D1" presStyleIdx="7" presStyleCnt="10"/>
      <dgm:spPr/>
    </dgm:pt>
    <dgm:pt modelId="{529CD4FA-8292-E842-8017-4D979CFAD57B}" type="pres">
      <dgm:prSet presAssocID="{791C7A48-B02E-EB47-A5E4-7B4384F0C441}" presName="node" presStyleLbl="node1" presStyleIdx="7" presStyleCnt="10" custScaleX="225280" custRadScaleRad="119785" custRadScaleInc="58552">
        <dgm:presLayoutVars>
          <dgm:bulletEnabled val="1"/>
        </dgm:presLayoutVars>
      </dgm:prSet>
      <dgm:spPr/>
    </dgm:pt>
    <dgm:pt modelId="{6CC83588-707C-BA4E-B820-BA2DBBCA3BF3}" type="pres">
      <dgm:prSet presAssocID="{451DBDED-558A-D04E-988F-60796703613C}" presName="parTrans" presStyleLbl="bgSibTrans2D1" presStyleIdx="8" presStyleCnt="10"/>
      <dgm:spPr/>
    </dgm:pt>
    <dgm:pt modelId="{858114B4-8191-7D4C-B198-DC52EA51AC79}" type="pres">
      <dgm:prSet presAssocID="{18CD5B2D-4FAD-764F-8364-23A8414756A6}" presName="node" presStyleLbl="node1" presStyleIdx="8" presStyleCnt="10" custScaleX="298190" custRadScaleRad="122136" custRadScaleInc="36790">
        <dgm:presLayoutVars>
          <dgm:bulletEnabled val="1"/>
        </dgm:presLayoutVars>
      </dgm:prSet>
      <dgm:spPr/>
    </dgm:pt>
    <dgm:pt modelId="{55125822-AC49-EB4E-A45E-2E9C548CC58A}" type="pres">
      <dgm:prSet presAssocID="{39AE72D8-631B-A644-A08D-6DA9E2D4C096}" presName="parTrans" presStyleLbl="bgSibTrans2D1" presStyleIdx="9" presStyleCnt="10"/>
      <dgm:spPr/>
    </dgm:pt>
    <dgm:pt modelId="{394760BC-00A8-2F4F-8245-9DC8FD9A1F32}" type="pres">
      <dgm:prSet presAssocID="{73E40A36-4483-AA49-A2C4-4DA4B15B57B5}" presName="node" presStyleLbl="node1" presStyleIdx="9" presStyleCnt="10" custScaleX="239275">
        <dgm:presLayoutVars>
          <dgm:bulletEnabled val="1"/>
        </dgm:presLayoutVars>
      </dgm:prSet>
      <dgm:spPr/>
    </dgm:pt>
  </dgm:ptLst>
  <dgm:cxnLst>
    <dgm:cxn modelId="{C020D300-3C29-C34F-A4AD-E4D3DCB0F7CD}" type="presOf" srcId="{145D45D3-7850-554B-80E4-C6E4291A8623}" destId="{B19ABFEE-9072-D242-9B6E-0F37267672FB}" srcOrd="0" destOrd="0" presId="urn:microsoft.com/office/officeart/2005/8/layout/radial4"/>
    <dgm:cxn modelId="{4C174E08-6252-7C4E-92F7-B79000DB0211}" type="presOf" srcId="{18CD5B2D-4FAD-764F-8364-23A8414756A6}" destId="{858114B4-8191-7D4C-B198-DC52EA51AC79}" srcOrd="0" destOrd="0" presId="urn:microsoft.com/office/officeart/2005/8/layout/radial4"/>
    <dgm:cxn modelId="{E646290A-9A7B-D046-A980-1F9DA69C1018}" type="presOf" srcId="{88EFDA08-047C-994F-94A1-604F8B77170C}" destId="{C767D5AB-B725-FE46-836F-AFA5417AF4C7}" srcOrd="0" destOrd="0" presId="urn:microsoft.com/office/officeart/2005/8/layout/radial4"/>
    <dgm:cxn modelId="{AAEF320D-E5B4-BA43-ADFA-B004588D2605}" type="presOf" srcId="{451DBDED-558A-D04E-988F-60796703613C}" destId="{6CC83588-707C-BA4E-B820-BA2DBBCA3BF3}" srcOrd="0" destOrd="0" presId="urn:microsoft.com/office/officeart/2005/8/layout/radial4"/>
    <dgm:cxn modelId="{6FDE272A-64F6-7F45-88EA-A17DEB575453}" srcId="{DEB7D7D2-86B0-1D49-8021-B9B781AF40EC}" destId="{145D45D3-7850-554B-80E4-C6E4291A8623}" srcOrd="3" destOrd="0" parTransId="{8B6170EF-8664-4243-82BC-AD3E3BC78C02}" sibTransId="{DB316A1F-4279-F046-91EB-0E472B5D73E6}"/>
    <dgm:cxn modelId="{80B67D37-21F1-994E-9D6C-B10D5610674A}" srcId="{DEB7D7D2-86B0-1D49-8021-B9B781AF40EC}" destId="{C217E015-1ACB-384E-A2A4-1B0D08B2F49F}" srcOrd="4" destOrd="0" parTransId="{B2DE28FE-2906-764F-A02B-195CCB143F8F}" sibTransId="{E73D1EF0-507F-2D48-8C5D-8D2210607D99}"/>
    <dgm:cxn modelId="{3DA40839-781E-DB4E-96E6-8357513CBEB0}" srcId="{DEB7D7D2-86B0-1D49-8021-B9B781AF40EC}" destId="{81ABA016-2D14-5C4C-8454-ADCC14F2AB88}" srcOrd="6" destOrd="0" parTransId="{ED5B4FD4-9EF5-6546-B265-88846E4E73E4}" sibTransId="{C0667E95-E5CA-AE48-9EA1-3810F27DE702}"/>
    <dgm:cxn modelId="{8F186344-8524-FF4C-97FD-62C12C47461A}" srcId="{DEB7D7D2-86B0-1D49-8021-B9B781AF40EC}" destId="{2AB2101D-BF80-CF40-9899-B2928FAF099A}" srcOrd="1" destOrd="0" parTransId="{88EFDA08-047C-994F-94A1-604F8B77170C}" sibTransId="{1A21D636-FC07-4A45-9BEC-31243A381FF9}"/>
    <dgm:cxn modelId="{EF1CFE67-35BA-8A44-8714-6180F6ACB36C}" type="presOf" srcId="{7B2512AD-7ACC-6A4D-B64F-DFD09B166713}" destId="{EF3DF396-2A82-3F43-8932-1CEA7BC433EB}" srcOrd="0" destOrd="0" presId="urn:microsoft.com/office/officeart/2005/8/layout/radial4"/>
    <dgm:cxn modelId="{C9708668-E6B6-9A46-8DCE-912607A7CCFE}" type="presOf" srcId="{29410829-33BF-BD42-95A9-5FDDE9533386}" destId="{A7084EA8-6C9B-914A-83FE-3D0AB898039E}" srcOrd="0" destOrd="0" presId="urn:microsoft.com/office/officeart/2005/8/layout/radial4"/>
    <dgm:cxn modelId="{D2B4474D-55E1-2D45-95DB-633C941BC941}" srcId="{DEB7D7D2-86B0-1D49-8021-B9B781AF40EC}" destId="{18CD5B2D-4FAD-764F-8364-23A8414756A6}" srcOrd="8" destOrd="0" parTransId="{451DBDED-558A-D04E-988F-60796703613C}" sibTransId="{350A61D8-854B-2D4D-AEA0-68715573E84A}"/>
    <dgm:cxn modelId="{F6A55152-7ABE-AD41-BDAF-68E3CF68011E}" type="presOf" srcId="{73E40A36-4483-AA49-A2C4-4DA4B15B57B5}" destId="{394760BC-00A8-2F4F-8245-9DC8FD9A1F32}" srcOrd="0" destOrd="0" presId="urn:microsoft.com/office/officeart/2005/8/layout/radial4"/>
    <dgm:cxn modelId="{17C0578E-DB8B-9A43-A916-58678E1FF9E8}" srcId="{DEB7D7D2-86B0-1D49-8021-B9B781AF40EC}" destId="{73E40A36-4483-AA49-A2C4-4DA4B15B57B5}" srcOrd="9" destOrd="0" parTransId="{39AE72D8-631B-A644-A08D-6DA9E2D4C096}" sibTransId="{6A53F817-0EA2-DD4F-9DC1-BB527479A977}"/>
    <dgm:cxn modelId="{5469A391-A5E2-FC43-A950-A277D29D4171}" type="presOf" srcId="{8B6170EF-8664-4243-82BC-AD3E3BC78C02}" destId="{2A839D6D-3C88-A54A-99D5-307BDB87C4AC}" srcOrd="0" destOrd="0" presId="urn:microsoft.com/office/officeart/2005/8/layout/radial4"/>
    <dgm:cxn modelId="{8C1BF693-8699-AE40-A921-79F62FEBD679}" type="presOf" srcId="{B2DE28FE-2906-764F-A02B-195CCB143F8F}" destId="{B445C1D0-8A11-3648-9CFA-629CC4D2AC50}" srcOrd="0" destOrd="0" presId="urn:microsoft.com/office/officeart/2005/8/layout/radial4"/>
    <dgm:cxn modelId="{60FBC496-8688-7C44-84CC-3B529CB2905B}" srcId="{3BE9C32C-2400-1A48-BE32-53A70E09AE64}" destId="{DEB7D7D2-86B0-1D49-8021-B9B781AF40EC}" srcOrd="0" destOrd="0" parTransId="{88F6C034-F0D5-2B4C-954A-899E8A163E88}" sibTransId="{6E9AE21E-2B57-0B44-91FB-1186B3886CB4}"/>
    <dgm:cxn modelId="{705F3EB0-C75D-514E-8DE7-3676ABD4BF10}" type="presOf" srcId="{81ABA016-2D14-5C4C-8454-ADCC14F2AB88}" destId="{7FF680B8-ACAA-5745-8C86-B8EB3266C400}" srcOrd="0" destOrd="0" presId="urn:microsoft.com/office/officeart/2005/8/layout/radial4"/>
    <dgm:cxn modelId="{9A91F9B0-3EA3-0444-8F3B-679A0D457915}" srcId="{DEB7D7D2-86B0-1D49-8021-B9B781AF40EC}" destId="{FF797A40-7BC7-BA40-9C9E-3207AA9CFB7D}" srcOrd="5" destOrd="0" parTransId="{7B2512AD-7ACC-6A4D-B64F-DFD09B166713}" sibTransId="{291BD059-9D9F-8846-9908-EED895D36541}"/>
    <dgm:cxn modelId="{D76502B2-5745-3E44-85E4-7CAC2860A815}" type="presOf" srcId="{791C7A48-B02E-EB47-A5E4-7B4384F0C441}" destId="{529CD4FA-8292-E842-8017-4D979CFAD57B}" srcOrd="0" destOrd="0" presId="urn:microsoft.com/office/officeart/2005/8/layout/radial4"/>
    <dgm:cxn modelId="{C1D374B3-C697-0447-96FF-829CF7042A07}" type="presOf" srcId="{D9BEAA64-4CCF-EA40-B6FE-3D4074C31EDB}" destId="{6EDFC1EE-164A-C74C-B8D8-FD5D8A00052B}" srcOrd="0" destOrd="0" presId="urn:microsoft.com/office/officeart/2005/8/layout/radial4"/>
    <dgm:cxn modelId="{E4DA1DB6-3786-C943-B1CA-016E7F047102}" type="presOf" srcId="{FF797A40-7BC7-BA40-9C9E-3207AA9CFB7D}" destId="{6CEDB6A3-CF96-B740-A273-7FD8487E586B}" srcOrd="0" destOrd="0" presId="urn:microsoft.com/office/officeart/2005/8/layout/radial4"/>
    <dgm:cxn modelId="{6F3EAEBC-A7EE-7D41-B7DC-926DEFAD4834}" type="presOf" srcId="{AF940EA0-3204-8040-A252-2F396A0F7589}" destId="{D8204658-FB1A-794B-B6D1-EEBFEA16F7C1}" srcOrd="0" destOrd="0" presId="urn:microsoft.com/office/officeart/2005/8/layout/radial4"/>
    <dgm:cxn modelId="{5ECC12BF-3C28-A640-B830-8C56AD96704B}" srcId="{DEB7D7D2-86B0-1D49-8021-B9B781AF40EC}" destId="{73DC6EA8-EF95-2C46-BEA4-019BCACC78DF}" srcOrd="0" destOrd="0" parTransId="{29410829-33BF-BD42-95A9-5FDDE9533386}" sibTransId="{D3A13020-B5EB-4548-90FA-2D9D76BEADDD}"/>
    <dgm:cxn modelId="{6F7A4CC5-977B-114D-B78C-333C8760420E}" type="presOf" srcId="{ED5B4FD4-9EF5-6546-B265-88846E4E73E4}" destId="{90387E60-8DC1-8443-BB06-2B277435096E}" srcOrd="0" destOrd="0" presId="urn:microsoft.com/office/officeart/2005/8/layout/radial4"/>
    <dgm:cxn modelId="{1DD398C5-B437-CA41-A311-9A90A2B4E738}" type="presOf" srcId="{2AB2101D-BF80-CF40-9899-B2928FAF099A}" destId="{2927BC34-FD7E-1741-B5D3-C8429C2DF376}" srcOrd="0" destOrd="0" presId="urn:microsoft.com/office/officeart/2005/8/layout/radial4"/>
    <dgm:cxn modelId="{5D17B0D1-79DE-3846-8C32-1B8BB3455CB3}" type="presOf" srcId="{DEB7D7D2-86B0-1D49-8021-B9B781AF40EC}" destId="{6BEE9A0D-BDB4-8E45-9282-8BCADB9EC3AF}" srcOrd="0" destOrd="0" presId="urn:microsoft.com/office/officeart/2005/8/layout/radial4"/>
    <dgm:cxn modelId="{27EE94D2-BD98-C04C-A76C-C2B8538AC594}" type="presOf" srcId="{3BE9C32C-2400-1A48-BE32-53A70E09AE64}" destId="{799C78CD-A920-A345-8989-0F0C37D94137}" srcOrd="0" destOrd="0" presId="urn:microsoft.com/office/officeart/2005/8/layout/radial4"/>
    <dgm:cxn modelId="{60B39DDD-D09C-BD43-931D-5E248A99F7B0}" srcId="{DEB7D7D2-86B0-1D49-8021-B9B781AF40EC}" destId="{006DA6AB-22C8-204A-B655-8715699D7E54}" srcOrd="2" destOrd="0" parTransId="{D9BEAA64-4CCF-EA40-B6FE-3D4074C31EDB}" sibTransId="{B7335F20-92E6-2840-8D42-4B5C9D5F03E0}"/>
    <dgm:cxn modelId="{414AA4DF-837D-CD44-B7D1-1E401AF8A0B0}" type="presOf" srcId="{73DC6EA8-EF95-2C46-BEA4-019BCACC78DF}" destId="{CB2EEB31-B28E-F641-B60A-005C7466DD5A}" srcOrd="0" destOrd="0" presId="urn:microsoft.com/office/officeart/2005/8/layout/radial4"/>
    <dgm:cxn modelId="{FC81D0EA-F9FA-E347-8B62-0E1405346BC5}" srcId="{DEB7D7D2-86B0-1D49-8021-B9B781AF40EC}" destId="{791C7A48-B02E-EB47-A5E4-7B4384F0C441}" srcOrd="7" destOrd="0" parTransId="{AF940EA0-3204-8040-A252-2F396A0F7589}" sibTransId="{EB236460-3C80-694D-ACC0-16CF188B8A70}"/>
    <dgm:cxn modelId="{3B4E37EB-07A5-C04B-AC40-276C3677DDD4}" type="presOf" srcId="{39AE72D8-631B-A644-A08D-6DA9E2D4C096}" destId="{55125822-AC49-EB4E-A45E-2E9C548CC58A}" srcOrd="0" destOrd="0" presId="urn:microsoft.com/office/officeart/2005/8/layout/radial4"/>
    <dgm:cxn modelId="{A270DAF2-F498-614B-AED9-36832D166138}" type="presOf" srcId="{C217E015-1ACB-384E-A2A4-1B0D08B2F49F}" destId="{09EC6394-6A8C-7040-903A-4D8C37F875FB}" srcOrd="0" destOrd="0" presId="urn:microsoft.com/office/officeart/2005/8/layout/radial4"/>
    <dgm:cxn modelId="{E7C46AF4-3FE0-DF4D-B26A-5C55F5AD1F7F}" type="presOf" srcId="{006DA6AB-22C8-204A-B655-8715699D7E54}" destId="{9AD5A3B4-6D1F-A448-AEBD-7443D4F9BFAF}" srcOrd="0" destOrd="0" presId="urn:microsoft.com/office/officeart/2005/8/layout/radial4"/>
    <dgm:cxn modelId="{7E44DC1A-8481-D749-AD97-B3CE578179AC}" type="presParOf" srcId="{799C78CD-A920-A345-8989-0F0C37D94137}" destId="{6BEE9A0D-BDB4-8E45-9282-8BCADB9EC3AF}" srcOrd="0" destOrd="0" presId="urn:microsoft.com/office/officeart/2005/8/layout/radial4"/>
    <dgm:cxn modelId="{DEF8C96F-D5E8-CC4E-B2E0-444452CEB5D1}" type="presParOf" srcId="{799C78CD-A920-A345-8989-0F0C37D94137}" destId="{A7084EA8-6C9B-914A-83FE-3D0AB898039E}" srcOrd="1" destOrd="0" presId="urn:microsoft.com/office/officeart/2005/8/layout/radial4"/>
    <dgm:cxn modelId="{85BAA3AF-E26F-C94B-9EBD-D7B368F108E8}" type="presParOf" srcId="{799C78CD-A920-A345-8989-0F0C37D94137}" destId="{CB2EEB31-B28E-F641-B60A-005C7466DD5A}" srcOrd="2" destOrd="0" presId="urn:microsoft.com/office/officeart/2005/8/layout/radial4"/>
    <dgm:cxn modelId="{D70F2363-4649-9C4D-AA82-9583ED505701}" type="presParOf" srcId="{799C78CD-A920-A345-8989-0F0C37D94137}" destId="{C767D5AB-B725-FE46-836F-AFA5417AF4C7}" srcOrd="3" destOrd="0" presId="urn:microsoft.com/office/officeart/2005/8/layout/radial4"/>
    <dgm:cxn modelId="{BAB8FDFB-DB03-7A48-8AED-05092D594FA4}" type="presParOf" srcId="{799C78CD-A920-A345-8989-0F0C37D94137}" destId="{2927BC34-FD7E-1741-B5D3-C8429C2DF376}" srcOrd="4" destOrd="0" presId="urn:microsoft.com/office/officeart/2005/8/layout/radial4"/>
    <dgm:cxn modelId="{0097D9F3-FF13-2B49-9E83-31212F302FD5}" type="presParOf" srcId="{799C78CD-A920-A345-8989-0F0C37D94137}" destId="{6EDFC1EE-164A-C74C-B8D8-FD5D8A00052B}" srcOrd="5" destOrd="0" presId="urn:microsoft.com/office/officeart/2005/8/layout/radial4"/>
    <dgm:cxn modelId="{B694DEC0-8D97-2841-ACC2-85A0C9D550B5}" type="presParOf" srcId="{799C78CD-A920-A345-8989-0F0C37D94137}" destId="{9AD5A3B4-6D1F-A448-AEBD-7443D4F9BFAF}" srcOrd="6" destOrd="0" presId="urn:microsoft.com/office/officeart/2005/8/layout/radial4"/>
    <dgm:cxn modelId="{B6790082-C2AB-384C-8581-46768A597AB9}" type="presParOf" srcId="{799C78CD-A920-A345-8989-0F0C37D94137}" destId="{2A839D6D-3C88-A54A-99D5-307BDB87C4AC}" srcOrd="7" destOrd="0" presId="urn:microsoft.com/office/officeart/2005/8/layout/radial4"/>
    <dgm:cxn modelId="{C88B2D78-9E05-F045-B64D-CA9F5E6DDAE1}" type="presParOf" srcId="{799C78CD-A920-A345-8989-0F0C37D94137}" destId="{B19ABFEE-9072-D242-9B6E-0F37267672FB}" srcOrd="8" destOrd="0" presId="urn:microsoft.com/office/officeart/2005/8/layout/radial4"/>
    <dgm:cxn modelId="{BAA6397F-DE25-7142-8D0A-5AB77D234DA4}" type="presParOf" srcId="{799C78CD-A920-A345-8989-0F0C37D94137}" destId="{B445C1D0-8A11-3648-9CFA-629CC4D2AC50}" srcOrd="9" destOrd="0" presId="urn:microsoft.com/office/officeart/2005/8/layout/radial4"/>
    <dgm:cxn modelId="{649724C6-CCA5-0845-9D59-7118E6FA537E}" type="presParOf" srcId="{799C78CD-A920-A345-8989-0F0C37D94137}" destId="{09EC6394-6A8C-7040-903A-4D8C37F875FB}" srcOrd="10" destOrd="0" presId="urn:microsoft.com/office/officeart/2005/8/layout/radial4"/>
    <dgm:cxn modelId="{E0423DFA-95BC-9140-B4AF-7D98ABFC5CA0}" type="presParOf" srcId="{799C78CD-A920-A345-8989-0F0C37D94137}" destId="{EF3DF396-2A82-3F43-8932-1CEA7BC433EB}" srcOrd="11" destOrd="0" presId="urn:microsoft.com/office/officeart/2005/8/layout/radial4"/>
    <dgm:cxn modelId="{E52BA041-3270-CD42-92C2-D0DB21C13E43}" type="presParOf" srcId="{799C78CD-A920-A345-8989-0F0C37D94137}" destId="{6CEDB6A3-CF96-B740-A273-7FD8487E586B}" srcOrd="12" destOrd="0" presId="urn:microsoft.com/office/officeart/2005/8/layout/radial4"/>
    <dgm:cxn modelId="{EC37CC97-658C-DC4A-950D-C45C39CDC958}" type="presParOf" srcId="{799C78CD-A920-A345-8989-0F0C37D94137}" destId="{90387E60-8DC1-8443-BB06-2B277435096E}" srcOrd="13" destOrd="0" presId="urn:microsoft.com/office/officeart/2005/8/layout/radial4"/>
    <dgm:cxn modelId="{5D7AC1C8-0FAB-B441-9993-7AA06B62432A}" type="presParOf" srcId="{799C78CD-A920-A345-8989-0F0C37D94137}" destId="{7FF680B8-ACAA-5745-8C86-B8EB3266C400}" srcOrd="14" destOrd="0" presId="urn:microsoft.com/office/officeart/2005/8/layout/radial4"/>
    <dgm:cxn modelId="{B56D8B12-3916-AD40-A67D-49568B946285}" type="presParOf" srcId="{799C78CD-A920-A345-8989-0F0C37D94137}" destId="{D8204658-FB1A-794B-B6D1-EEBFEA16F7C1}" srcOrd="15" destOrd="0" presId="urn:microsoft.com/office/officeart/2005/8/layout/radial4"/>
    <dgm:cxn modelId="{57EF6E52-73DB-B346-92E7-CD6F01EC1C39}" type="presParOf" srcId="{799C78CD-A920-A345-8989-0F0C37D94137}" destId="{529CD4FA-8292-E842-8017-4D979CFAD57B}" srcOrd="16" destOrd="0" presId="urn:microsoft.com/office/officeart/2005/8/layout/radial4"/>
    <dgm:cxn modelId="{592E44C1-B23D-6942-B06E-897845B1EF9E}" type="presParOf" srcId="{799C78CD-A920-A345-8989-0F0C37D94137}" destId="{6CC83588-707C-BA4E-B820-BA2DBBCA3BF3}" srcOrd="17" destOrd="0" presId="urn:microsoft.com/office/officeart/2005/8/layout/radial4"/>
    <dgm:cxn modelId="{5FB9E448-1E3B-0D4F-B882-E9DDB50F6F75}" type="presParOf" srcId="{799C78CD-A920-A345-8989-0F0C37D94137}" destId="{858114B4-8191-7D4C-B198-DC52EA51AC79}" srcOrd="18" destOrd="0" presId="urn:microsoft.com/office/officeart/2005/8/layout/radial4"/>
    <dgm:cxn modelId="{2D245EED-64C0-7C44-9A5A-2730E7FEBEF2}" type="presParOf" srcId="{799C78CD-A920-A345-8989-0F0C37D94137}" destId="{55125822-AC49-EB4E-A45E-2E9C548CC58A}" srcOrd="19" destOrd="0" presId="urn:microsoft.com/office/officeart/2005/8/layout/radial4"/>
    <dgm:cxn modelId="{35C6EE53-3DCA-2741-AB1C-7AF6175DDF9F}" type="presParOf" srcId="{799C78CD-A920-A345-8989-0F0C37D94137}" destId="{394760BC-00A8-2F4F-8245-9DC8FD9A1F32}" srcOrd="20"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3CF944-489D-4333-8F3A-7E4997D130F0}"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5408FD98-B80E-49BB-9981-4452A7CDC5BF}">
      <dgm:prSet phldrT="[Text]" custT="1"/>
      <dgm:spPr/>
      <dgm:t>
        <a:bodyPr/>
        <a:lstStyle/>
        <a:p>
          <a:r>
            <a:rPr lang="en-US" sz="2400" dirty="0">
              <a:latin typeface="Century Schoolbook" pitchFamily="18" charset="0"/>
            </a:rPr>
            <a:t>Policy / Strategy</a:t>
          </a:r>
        </a:p>
      </dgm:t>
    </dgm:pt>
    <dgm:pt modelId="{3A197FB8-A3F7-4A51-91D2-58D7FEE300A7}" type="parTrans" cxnId="{F5F69BBB-5E4A-405F-A224-1E0D3F6866FD}">
      <dgm:prSet/>
      <dgm:spPr/>
      <dgm:t>
        <a:bodyPr/>
        <a:lstStyle/>
        <a:p>
          <a:endParaRPr lang="en-US"/>
        </a:p>
      </dgm:t>
    </dgm:pt>
    <dgm:pt modelId="{6538C3BA-7E39-4866-AF80-DBA89B2E435F}" type="sibTrans" cxnId="{F5F69BBB-5E4A-405F-A224-1E0D3F6866FD}">
      <dgm:prSet/>
      <dgm:spPr/>
      <dgm:t>
        <a:bodyPr/>
        <a:lstStyle/>
        <a:p>
          <a:endParaRPr lang="en-US"/>
        </a:p>
      </dgm:t>
    </dgm:pt>
    <dgm:pt modelId="{5ED5A4C0-AA5E-465A-B035-A12427B3B4BB}">
      <dgm:prSet phldrT="[Text]" custT="1"/>
      <dgm:spPr/>
      <dgm:t>
        <a:bodyPr/>
        <a:lstStyle/>
        <a:p>
          <a:r>
            <a:rPr lang="en-US" sz="2400" dirty="0">
              <a:latin typeface="Century Schoolbook" pitchFamily="18" charset="0"/>
            </a:rPr>
            <a:t>Program (“unlimited needs”)</a:t>
          </a:r>
        </a:p>
      </dgm:t>
    </dgm:pt>
    <dgm:pt modelId="{524BC678-2EE6-4442-B89D-3A05BDEE3B07}" type="parTrans" cxnId="{AAC839C9-8809-4E12-ACC6-EEC4828879D5}">
      <dgm:prSet/>
      <dgm:spPr/>
      <dgm:t>
        <a:bodyPr/>
        <a:lstStyle/>
        <a:p>
          <a:endParaRPr lang="en-US"/>
        </a:p>
      </dgm:t>
    </dgm:pt>
    <dgm:pt modelId="{2020EC23-F9E4-4FA8-9A72-A530F77F6F99}" type="sibTrans" cxnId="{AAC839C9-8809-4E12-ACC6-EEC4828879D5}">
      <dgm:prSet/>
      <dgm:spPr/>
      <dgm:t>
        <a:bodyPr/>
        <a:lstStyle/>
        <a:p>
          <a:endParaRPr lang="en-US"/>
        </a:p>
      </dgm:t>
    </dgm:pt>
    <dgm:pt modelId="{25FA444E-F8E9-4056-824E-6F4C7B82F186}">
      <dgm:prSet phldrT="[Text]" custT="1"/>
      <dgm:spPr/>
      <dgm:t>
        <a:bodyPr/>
        <a:lstStyle/>
        <a:p>
          <a:r>
            <a:rPr lang="en-US" sz="2400" dirty="0">
              <a:latin typeface="Century Schoolbook" pitchFamily="18" charset="0"/>
            </a:rPr>
            <a:t>Finances </a:t>
          </a:r>
        </a:p>
        <a:p>
          <a:r>
            <a:rPr lang="en-US" sz="2400" dirty="0">
              <a:latin typeface="Century Schoolbook" pitchFamily="18" charset="0"/>
            </a:rPr>
            <a:t>(“finite resources”)</a:t>
          </a:r>
        </a:p>
      </dgm:t>
    </dgm:pt>
    <dgm:pt modelId="{F5BA8334-9816-4EAF-ACEB-3C801CDFF702}" type="parTrans" cxnId="{9EAA5FFA-6671-42C7-AE90-64EC875CB0E9}">
      <dgm:prSet/>
      <dgm:spPr/>
      <dgm:t>
        <a:bodyPr/>
        <a:lstStyle/>
        <a:p>
          <a:endParaRPr lang="en-US"/>
        </a:p>
      </dgm:t>
    </dgm:pt>
    <dgm:pt modelId="{90A90844-C5C0-4D01-A4C1-ACB0E4FB312E}" type="sibTrans" cxnId="{9EAA5FFA-6671-42C7-AE90-64EC875CB0E9}">
      <dgm:prSet/>
      <dgm:spPr/>
      <dgm:t>
        <a:bodyPr/>
        <a:lstStyle/>
        <a:p>
          <a:endParaRPr lang="en-US"/>
        </a:p>
      </dgm:t>
    </dgm:pt>
    <dgm:pt modelId="{8598B412-03FA-4AFE-A001-30B56DCBC30D}" type="pres">
      <dgm:prSet presAssocID="{CD3CF944-489D-4333-8F3A-7E4997D130F0}" presName="Name0" presStyleCnt="0">
        <dgm:presLayoutVars>
          <dgm:dir/>
          <dgm:resizeHandles val="exact"/>
        </dgm:presLayoutVars>
      </dgm:prSet>
      <dgm:spPr/>
    </dgm:pt>
    <dgm:pt modelId="{25139BD2-B7E2-4F06-AD2A-5979026C4A66}" type="pres">
      <dgm:prSet presAssocID="{5408FD98-B80E-49BB-9981-4452A7CDC5BF}" presName="node" presStyleLbl="node1" presStyleIdx="0" presStyleCnt="3" custScaleX="74906" custScaleY="82034" custRadScaleRad="76289" custRadScaleInc="824">
        <dgm:presLayoutVars>
          <dgm:bulletEnabled val="1"/>
        </dgm:presLayoutVars>
      </dgm:prSet>
      <dgm:spPr/>
    </dgm:pt>
    <dgm:pt modelId="{D2B50138-A151-432F-9559-DE0565E63A9C}" type="pres">
      <dgm:prSet presAssocID="{6538C3BA-7E39-4866-AF80-DBA89B2E435F}" presName="sibTrans" presStyleLbl="sibTrans2D1" presStyleIdx="0" presStyleCnt="3" custLinFactNeighborX="15435" custLinFactNeighborY="-35881"/>
      <dgm:spPr/>
    </dgm:pt>
    <dgm:pt modelId="{A817953B-F96D-4806-BFF5-C05419591FA8}" type="pres">
      <dgm:prSet presAssocID="{6538C3BA-7E39-4866-AF80-DBA89B2E435F}" presName="connectorText" presStyleLbl="sibTrans2D1" presStyleIdx="0" presStyleCnt="3"/>
      <dgm:spPr/>
    </dgm:pt>
    <dgm:pt modelId="{9B16810C-D4B0-4E98-84E7-E9C5937B9475}" type="pres">
      <dgm:prSet presAssocID="{5ED5A4C0-AA5E-465A-B035-A12427B3B4BB}" presName="node" presStyleLbl="node1" presStyleIdx="1" presStyleCnt="3" custScaleX="110990" custScaleY="63290" custRadScaleRad="115257" custRadScaleInc="-7150">
        <dgm:presLayoutVars>
          <dgm:bulletEnabled val="1"/>
        </dgm:presLayoutVars>
      </dgm:prSet>
      <dgm:spPr/>
    </dgm:pt>
    <dgm:pt modelId="{F3A4351F-A498-4643-B5C6-417A493690CC}" type="pres">
      <dgm:prSet presAssocID="{2020EC23-F9E4-4FA8-9A72-A530F77F6F99}" presName="sibTrans" presStyleLbl="sibTrans2D1" presStyleIdx="1" presStyleCnt="3"/>
      <dgm:spPr/>
    </dgm:pt>
    <dgm:pt modelId="{73546AAD-85C4-4A5D-B2FF-92AEA9FC8F25}" type="pres">
      <dgm:prSet presAssocID="{2020EC23-F9E4-4FA8-9A72-A530F77F6F99}" presName="connectorText" presStyleLbl="sibTrans2D1" presStyleIdx="1" presStyleCnt="3"/>
      <dgm:spPr/>
    </dgm:pt>
    <dgm:pt modelId="{EB00A7FF-5E94-43D3-9C14-355CD48998F7}" type="pres">
      <dgm:prSet presAssocID="{25FA444E-F8E9-4056-824E-6F4C7B82F186}" presName="node" presStyleLbl="node1" presStyleIdx="2" presStyleCnt="3" custScaleX="113089" custScaleY="65066" custRadScaleRad="117180" custRadScaleInc="7893">
        <dgm:presLayoutVars>
          <dgm:bulletEnabled val="1"/>
        </dgm:presLayoutVars>
      </dgm:prSet>
      <dgm:spPr/>
    </dgm:pt>
    <dgm:pt modelId="{7C16818A-6FA8-4DF1-9BA1-1743E08B86B8}" type="pres">
      <dgm:prSet presAssocID="{90A90844-C5C0-4D01-A4C1-ACB0E4FB312E}" presName="sibTrans" presStyleLbl="sibTrans2D1" presStyleIdx="2" presStyleCnt="3" custLinFactNeighborX="-18367" custLinFactNeighborY="-29187"/>
      <dgm:spPr/>
    </dgm:pt>
    <dgm:pt modelId="{E0EF397A-C808-4D63-AD1A-32BFD933E9F8}" type="pres">
      <dgm:prSet presAssocID="{90A90844-C5C0-4D01-A4C1-ACB0E4FB312E}" presName="connectorText" presStyleLbl="sibTrans2D1" presStyleIdx="2" presStyleCnt="3"/>
      <dgm:spPr/>
    </dgm:pt>
  </dgm:ptLst>
  <dgm:cxnLst>
    <dgm:cxn modelId="{5C700105-53F1-1740-B676-ED7AFB1FF506}" type="presOf" srcId="{5ED5A4C0-AA5E-465A-B035-A12427B3B4BB}" destId="{9B16810C-D4B0-4E98-84E7-E9C5937B9475}" srcOrd="0" destOrd="0" presId="urn:microsoft.com/office/officeart/2005/8/layout/cycle7"/>
    <dgm:cxn modelId="{73AE4D37-B388-4C47-A53C-93C67DE9472E}" type="presOf" srcId="{2020EC23-F9E4-4FA8-9A72-A530F77F6F99}" destId="{73546AAD-85C4-4A5D-B2FF-92AEA9FC8F25}" srcOrd="1" destOrd="0" presId="urn:microsoft.com/office/officeart/2005/8/layout/cycle7"/>
    <dgm:cxn modelId="{608D0652-DF71-5B47-A4A4-F0D1BB5117A8}" type="presOf" srcId="{5408FD98-B80E-49BB-9981-4452A7CDC5BF}" destId="{25139BD2-B7E2-4F06-AD2A-5979026C4A66}" srcOrd="0" destOrd="0" presId="urn:microsoft.com/office/officeart/2005/8/layout/cycle7"/>
    <dgm:cxn modelId="{234A6273-E411-4840-8E58-CA4FB6FF9452}" type="presOf" srcId="{90A90844-C5C0-4D01-A4C1-ACB0E4FB312E}" destId="{7C16818A-6FA8-4DF1-9BA1-1743E08B86B8}" srcOrd="0" destOrd="0" presId="urn:microsoft.com/office/officeart/2005/8/layout/cycle7"/>
    <dgm:cxn modelId="{14742D95-E548-7243-BF1E-77A143618427}" type="presOf" srcId="{6538C3BA-7E39-4866-AF80-DBA89B2E435F}" destId="{A817953B-F96D-4806-BFF5-C05419591FA8}" srcOrd="1" destOrd="0" presId="urn:microsoft.com/office/officeart/2005/8/layout/cycle7"/>
    <dgm:cxn modelId="{A91AEEB3-4828-0C4E-B98D-99D461682B0D}" type="presOf" srcId="{6538C3BA-7E39-4866-AF80-DBA89B2E435F}" destId="{D2B50138-A151-432F-9559-DE0565E63A9C}" srcOrd="0" destOrd="0" presId="urn:microsoft.com/office/officeart/2005/8/layout/cycle7"/>
    <dgm:cxn modelId="{BF41CAB6-9A47-7947-8C5E-07A6B97066F9}" type="presOf" srcId="{25FA444E-F8E9-4056-824E-6F4C7B82F186}" destId="{EB00A7FF-5E94-43D3-9C14-355CD48998F7}" srcOrd="0" destOrd="0" presId="urn:microsoft.com/office/officeart/2005/8/layout/cycle7"/>
    <dgm:cxn modelId="{B45700B9-B023-4C4F-A2F7-DD109B4BF660}" type="presOf" srcId="{90A90844-C5C0-4D01-A4C1-ACB0E4FB312E}" destId="{E0EF397A-C808-4D63-AD1A-32BFD933E9F8}" srcOrd="1" destOrd="0" presId="urn:microsoft.com/office/officeart/2005/8/layout/cycle7"/>
    <dgm:cxn modelId="{F5F69BBB-5E4A-405F-A224-1E0D3F6866FD}" srcId="{CD3CF944-489D-4333-8F3A-7E4997D130F0}" destId="{5408FD98-B80E-49BB-9981-4452A7CDC5BF}" srcOrd="0" destOrd="0" parTransId="{3A197FB8-A3F7-4A51-91D2-58D7FEE300A7}" sibTransId="{6538C3BA-7E39-4866-AF80-DBA89B2E435F}"/>
    <dgm:cxn modelId="{AAC839C9-8809-4E12-ACC6-EEC4828879D5}" srcId="{CD3CF944-489D-4333-8F3A-7E4997D130F0}" destId="{5ED5A4C0-AA5E-465A-B035-A12427B3B4BB}" srcOrd="1" destOrd="0" parTransId="{524BC678-2EE6-4442-B89D-3A05BDEE3B07}" sibTransId="{2020EC23-F9E4-4FA8-9A72-A530F77F6F99}"/>
    <dgm:cxn modelId="{1CF3C4E8-F5E7-4142-99E8-9A2F9DE3BAE0}" type="presOf" srcId="{CD3CF944-489D-4333-8F3A-7E4997D130F0}" destId="{8598B412-03FA-4AFE-A001-30B56DCBC30D}" srcOrd="0" destOrd="0" presId="urn:microsoft.com/office/officeart/2005/8/layout/cycle7"/>
    <dgm:cxn modelId="{6BA432F4-4CFA-A943-8AA7-B9EDD2E4F6AE}" type="presOf" srcId="{2020EC23-F9E4-4FA8-9A72-A530F77F6F99}" destId="{F3A4351F-A498-4643-B5C6-417A493690CC}" srcOrd="0" destOrd="0" presId="urn:microsoft.com/office/officeart/2005/8/layout/cycle7"/>
    <dgm:cxn modelId="{9EAA5FFA-6671-42C7-AE90-64EC875CB0E9}" srcId="{CD3CF944-489D-4333-8F3A-7E4997D130F0}" destId="{25FA444E-F8E9-4056-824E-6F4C7B82F186}" srcOrd="2" destOrd="0" parTransId="{F5BA8334-9816-4EAF-ACEB-3C801CDFF702}" sibTransId="{90A90844-C5C0-4D01-A4C1-ACB0E4FB312E}"/>
    <dgm:cxn modelId="{346C8DDA-488E-7D40-80DA-44BE97F7D666}" type="presParOf" srcId="{8598B412-03FA-4AFE-A001-30B56DCBC30D}" destId="{25139BD2-B7E2-4F06-AD2A-5979026C4A66}" srcOrd="0" destOrd="0" presId="urn:microsoft.com/office/officeart/2005/8/layout/cycle7"/>
    <dgm:cxn modelId="{230F32CF-3DC2-1440-B984-1650A26ACB68}" type="presParOf" srcId="{8598B412-03FA-4AFE-A001-30B56DCBC30D}" destId="{D2B50138-A151-432F-9559-DE0565E63A9C}" srcOrd="1" destOrd="0" presId="urn:microsoft.com/office/officeart/2005/8/layout/cycle7"/>
    <dgm:cxn modelId="{70AC4ADF-8FB2-1048-B9BE-E393674C82E2}" type="presParOf" srcId="{D2B50138-A151-432F-9559-DE0565E63A9C}" destId="{A817953B-F96D-4806-BFF5-C05419591FA8}" srcOrd="0" destOrd="0" presId="urn:microsoft.com/office/officeart/2005/8/layout/cycle7"/>
    <dgm:cxn modelId="{AA8B233C-4FB1-5946-B15D-C9E9078950F7}" type="presParOf" srcId="{8598B412-03FA-4AFE-A001-30B56DCBC30D}" destId="{9B16810C-D4B0-4E98-84E7-E9C5937B9475}" srcOrd="2" destOrd="0" presId="urn:microsoft.com/office/officeart/2005/8/layout/cycle7"/>
    <dgm:cxn modelId="{EFC8FDAE-C363-AF4D-9363-893F1F30A2BD}" type="presParOf" srcId="{8598B412-03FA-4AFE-A001-30B56DCBC30D}" destId="{F3A4351F-A498-4643-B5C6-417A493690CC}" srcOrd="3" destOrd="0" presId="urn:microsoft.com/office/officeart/2005/8/layout/cycle7"/>
    <dgm:cxn modelId="{EADE3BFF-532A-DE47-AB30-D3FA0F810A48}" type="presParOf" srcId="{F3A4351F-A498-4643-B5C6-417A493690CC}" destId="{73546AAD-85C4-4A5D-B2FF-92AEA9FC8F25}" srcOrd="0" destOrd="0" presId="urn:microsoft.com/office/officeart/2005/8/layout/cycle7"/>
    <dgm:cxn modelId="{2B160158-093D-AB43-B81F-A8E71627517F}" type="presParOf" srcId="{8598B412-03FA-4AFE-A001-30B56DCBC30D}" destId="{EB00A7FF-5E94-43D3-9C14-355CD48998F7}" srcOrd="4" destOrd="0" presId="urn:microsoft.com/office/officeart/2005/8/layout/cycle7"/>
    <dgm:cxn modelId="{B220A710-94B5-D041-AA27-9E769186CFC1}" type="presParOf" srcId="{8598B412-03FA-4AFE-A001-30B56DCBC30D}" destId="{7C16818A-6FA8-4DF1-9BA1-1743E08B86B8}" srcOrd="5" destOrd="0" presId="urn:microsoft.com/office/officeart/2005/8/layout/cycle7"/>
    <dgm:cxn modelId="{5128FB12-1F66-F745-9280-F52E2A7E03A1}" type="presParOf" srcId="{7C16818A-6FA8-4DF1-9BA1-1743E08B86B8}" destId="{E0EF397A-C808-4D63-AD1A-32BFD933E9F8}" srcOrd="0" destOrd="0" presId="urn:microsoft.com/office/officeart/2005/8/layout/cycle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7CC5C0-5B27-6349-A98C-A1914D56EC72}" type="doc">
      <dgm:prSet loTypeId="urn:microsoft.com/office/officeart/2005/8/layout/radial2" loCatId="" qsTypeId="urn:microsoft.com/office/officeart/2005/8/quickstyle/simple4" qsCatId="simple" csTypeId="urn:microsoft.com/office/officeart/2005/8/colors/accent1_2" csCatId="accent1" phldr="1"/>
      <dgm:spPr/>
      <dgm:t>
        <a:bodyPr/>
        <a:lstStyle/>
        <a:p>
          <a:endParaRPr lang="en-US"/>
        </a:p>
      </dgm:t>
    </dgm:pt>
    <dgm:pt modelId="{FDD62D78-5AA3-FE4E-8176-AA6C10C798E4}">
      <dgm:prSet/>
      <dgm:spPr/>
      <dgm:t>
        <a:bodyPr/>
        <a:lstStyle/>
        <a:p>
          <a:pPr rtl="0"/>
          <a:r>
            <a:rPr lang="en-US" dirty="0"/>
            <a:t>Program</a:t>
          </a:r>
        </a:p>
      </dgm:t>
    </dgm:pt>
    <dgm:pt modelId="{16C474EB-A081-4842-87F0-55469527EA36}" type="parTrans" cxnId="{2DA61F47-D33C-A94E-86CA-347B86745F79}">
      <dgm:prSet/>
      <dgm:spPr/>
      <dgm:t>
        <a:bodyPr/>
        <a:lstStyle/>
        <a:p>
          <a:endParaRPr lang="en-US"/>
        </a:p>
      </dgm:t>
    </dgm:pt>
    <dgm:pt modelId="{28AB3DA9-C762-984E-AF4C-A285A018C932}" type="sibTrans" cxnId="{2DA61F47-D33C-A94E-86CA-347B86745F79}">
      <dgm:prSet/>
      <dgm:spPr/>
      <dgm:t>
        <a:bodyPr/>
        <a:lstStyle/>
        <a:p>
          <a:endParaRPr lang="en-US"/>
        </a:p>
      </dgm:t>
    </dgm:pt>
    <dgm:pt modelId="{F3AE0884-00A2-8043-B9E8-98712A190F89}">
      <dgm:prSet/>
      <dgm:spPr/>
      <dgm:t>
        <a:bodyPr/>
        <a:lstStyle/>
        <a:p>
          <a:r>
            <a:rPr lang="en-US" dirty="0"/>
            <a:t>Time</a:t>
          </a:r>
        </a:p>
      </dgm:t>
    </dgm:pt>
    <dgm:pt modelId="{D5565F31-7293-B44F-853E-DD0215979217}" type="parTrans" cxnId="{8B69AB95-3742-1740-81E1-BD8D1ADA6D06}">
      <dgm:prSet/>
      <dgm:spPr/>
      <dgm:t>
        <a:bodyPr/>
        <a:lstStyle/>
        <a:p>
          <a:endParaRPr lang="en-US"/>
        </a:p>
      </dgm:t>
    </dgm:pt>
    <dgm:pt modelId="{F01E4CDA-65EC-434F-B4A7-E78311ACF2FB}" type="sibTrans" cxnId="{8B69AB95-3742-1740-81E1-BD8D1ADA6D06}">
      <dgm:prSet/>
      <dgm:spPr/>
      <dgm:t>
        <a:bodyPr/>
        <a:lstStyle/>
        <a:p>
          <a:endParaRPr lang="en-US"/>
        </a:p>
      </dgm:t>
    </dgm:pt>
    <dgm:pt modelId="{91DFEAA3-D278-BD48-B563-733CED3D0EFA}">
      <dgm:prSet/>
      <dgm:spPr/>
      <dgm:t>
        <a:bodyPr/>
        <a:lstStyle/>
        <a:p>
          <a:r>
            <a:rPr lang="en-US" dirty="0"/>
            <a:t>Line Item</a:t>
          </a:r>
        </a:p>
      </dgm:t>
    </dgm:pt>
    <dgm:pt modelId="{EBB442BD-0206-664A-9032-E6A3B4AAC12E}" type="parTrans" cxnId="{A86C9422-6AEA-5945-8EF0-3E99DBD147F6}">
      <dgm:prSet/>
      <dgm:spPr/>
      <dgm:t>
        <a:bodyPr/>
        <a:lstStyle/>
        <a:p>
          <a:endParaRPr lang="en-US"/>
        </a:p>
      </dgm:t>
    </dgm:pt>
    <dgm:pt modelId="{D8C14FCD-8E04-C94E-AD45-D5BB9ACA9A3B}" type="sibTrans" cxnId="{A86C9422-6AEA-5945-8EF0-3E99DBD147F6}">
      <dgm:prSet/>
      <dgm:spPr/>
      <dgm:t>
        <a:bodyPr/>
        <a:lstStyle/>
        <a:p>
          <a:endParaRPr lang="en-US"/>
        </a:p>
      </dgm:t>
    </dgm:pt>
    <dgm:pt modelId="{5CD8C4C5-C659-4F46-9AEF-9292F5F205E8}" type="pres">
      <dgm:prSet presAssocID="{F17CC5C0-5B27-6349-A98C-A1914D56EC72}" presName="composite" presStyleCnt="0">
        <dgm:presLayoutVars>
          <dgm:chMax val="5"/>
          <dgm:dir/>
          <dgm:animLvl val="ctr"/>
          <dgm:resizeHandles val="exact"/>
        </dgm:presLayoutVars>
      </dgm:prSet>
      <dgm:spPr/>
    </dgm:pt>
    <dgm:pt modelId="{481E1104-941E-384A-A5CF-7F2F79073C1D}" type="pres">
      <dgm:prSet presAssocID="{F17CC5C0-5B27-6349-A98C-A1914D56EC72}" presName="cycle" presStyleCnt="0"/>
      <dgm:spPr/>
    </dgm:pt>
    <dgm:pt modelId="{51D5D643-9365-774C-91D8-91E91C3C53EE}" type="pres">
      <dgm:prSet presAssocID="{F17CC5C0-5B27-6349-A98C-A1914D56EC72}" presName="centerShape" presStyleCnt="0"/>
      <dgm:spPr/>
    </dgm:pt>
    <dgm:pt modelId="{B647E802-DEC3-6B4F-B15B-2720F7E08669}" type="pres">
      <dgm:prSet presAssocID="{F17CC5C0-5B27-6349-A98C-A1914D56EC72}" presName="connSite" presStyleLbl="node1" presStyleIdx="0" presStyleCnt="4"/>
      <dgm:spPr/>
    </dgm:pt>
    <dgm:pt modelId="{3F6A9983-16D5-9541-9A18-CC8F48587183}" type="pres">
      <dgm:prSet presAssocID="{F17CC5C0-5B27-6349-A98C-A1914D56EC72}" presName="visible" presStyleLbl="node1" presStyleIdx="0" presStyleCnt="4" custScaleX="137272" custScaleY="117178"/>
      <dgm:spPr/>
    </dgm:pt>
    <dgm:pt modelId="{3C44DBFA-6FD8-3B4F-807D-A24DE5F66491}" type="pres">
      <dgm:prSet presAssocID="{16C474EB-A081-4842-87F0-55469527EA36}" presName="Name25" presStyleLbl="parChTrans1D1" presStyleIdx="0" presStyleCnt="3"/>
      <dgm:spPr/>
    </dgm:pt>
    <dgm:pt modelId="{4C25C9B4-8BBD-044F-ADC4-4D5D6A634E3D}" type="pres">
      <dgm:prSet presAssocID="{FDD62D78-5AA3-FE4E-8176-AA6C10C798E4}" presName="node" presStyleCnt="0"/>
      <dgm:spPr/>
    </dgm:pt>
    <dgm:pt modelId="{7794154B-7884-3B46-BE2A-BD8D3EE96C1A}" type="pres">
      <dgm:prSet presAssocID="{FDD62D78-5AA3-FE4E-8176-AA6C10C798E4}" presName="parentNode" presStyleLbl="node1" presStyleIdx="1" presStyleCnt="4" custScaleX="151470" custScaleY="106791" custLinFactX="35446" custLinFactNeighborX="100000" custLinFactNeighborY="4370">
        <dgm:presLayoutVars>
          <dgm:chMax val="1"/>
          <dgm:bulletEnabled val="1"/>
        </dgm:presLayoutVars>
      </dgm:prSet>
      <dgm:spPr/>
    </dgm:pt>
    <dgm:pt modelId="{95C7CC90-0ED8-2F4D-867D-05BE37AEFA90}" type="pres">
      <dgm:prSet presAssocID="{FDD62D78-5AA3-FE4E-8176-AA6C10C798E4}" presName="childNode" presStyleLbl="revTx" presStyleIdx="0" presStyleCnt="0">
        <dgm:presLayoutVars>
          <dgm:bulletEnabled val="1"/>
        </dgm:presLayoutVars>
      </dgm:prSet>
      <dgm:spPr/>
    </dgm:pt>
    <dgm:pt modelId="{71C25FCE-FD3D-0C48-8E9F-19FB2FF063A2}" type="pres">
      <dgm:prSet presAssocID="{EBB442BD-0206-664A-9032-E6A3B4AAC12E}" presName="Name25" presStyleLbl="parChTrans1D1" presStyleIdx="1" presStyleCnt="3"/>
      <dgm:spPr/>
    </dgm:pt>
    <dgm:pt modelId="{E3ADF7E5-DC55-104F-B283-EF08301708C0}" type="pres">
      <dgm:prSet presAssocID="{91DFEAA3-D278-BD48-B563-733CED3D0EFA}" presName="node" presStyleCnt="0"/>
      <dgm:spPr/>
    </dgm:pt>
    <dgm:pt modelId="{24CCE5CC-A884-404D-8802-86F761CF631F}" type="pres">
      <dgm:prSet presAssocID="{91DFEAA3-D278-BD48-B563-733CED3D0EFA}" presName="parentNode" presStyleLbl="node1" presStyleIdx="2" presStyleCnt="4" custScaleX="153063" custLinFactX="3407" custLinFactNeighborX="100000" custLinFactNeighborY="7281">
        <dgm:presLayoutVars>
          <dgm:chMax val="1"/>
          <dgm:bulletEnabled val="1"/>
        </dgm:presLayoutVars>
      </dgm:prSet>
      <dgm:spPr/>
    </dgm:pt>
    <dgm:pt modelId="{D8215FE6-A4D4-5649-B77F-AEB5F848B0AE}" type="pres">
      <dgm:prSet presAssocID="{91DFEAA3-D278-BD48-B563-733CED3D0EFA}" presName="childNode" presStyleLbl="revTx" presStyleIdx="0" presStyleCnt="0">
        <dgm:presLayoutVars>
          <dgm:bulletEnabled val="1"/>
        </dgm:presLayoutVars>
      </dgm:prSet>
      <dgm:spPr/>
    </dgm:pt>
    <dgm:pt modelId="{4C55F130-50E1-C045-98E0-143365CD49BE}" type="pres">
      <dgm:prSet presAssocID="{D5565F31-7293-B44F-853E-DD0215979217}" presName="Name25" presStyleLbl="parChTrans1D1" presStyleIdx="2" presStyleCnt="3"/>
      <dgm:spPr/>
    </dgm:pt>
    <dgm:pt modelId="{D543EB02-FB95-834E-9347-8C1E6C9D9237}" type="pres">
      <dgm:prSet presAssocID="{F3AE0884-00A2-8043-B9E8-98712A190F89}" presName="node" presStyleCnt="0"/>
      <dgm:spPr/>
    </dgm:pt>
    <dgm:pt modelId="{3E8E9204-E7C4-754C-A266-72880D92576B}" type="pres">
      <dgm:prSet presAssocID="{F3AE0884-00A2-8043-B9E8-98712A190F89}" presName="parentNode" presStyleLbl="node1" presStyleIdx="3" presStyleCnt="4" custScaleX="153815" custLinFactX="36903" custLinFactNeighborX="100000" custLinFactNeighborY="2913">
        <dgm:presLayoutVars>
          <dgm:chMax val="1"/>
          <dgm:bulletEnabled val="1"/>
        </dgm:presLayoutVars>
      </dgm:prSet>
      <dgm:spPr/>
    </dgm:pt>
    <dgm:pt modelId="{1616872A-E48B-274B-87A7-AA93A5A21729}" type="pres">
      <dgm:prSet presAssocID="{F3AE0884-00A2-8043-B9E8-98712A190F89}" presName="childNode" presStyleLbl="revTx" presStyleIdx="0" presStyleCnt="0">
        <dgm:presLayoutVars>
          <dgm:bulletEnabled val="1"/>
        </dgm:presLayoutVars>
      </dgm:prSet>
      <dgm:spPr/>
    </dgm:pt>
  </dgm:ptLst>
  <dgm:cxnLst>
    <dgm:cxn modelId="{2B77BE1E-038D-FB4D-B719-5E4B84147ED2}" type="presOf" srcId="{FDD62D78-5AA3-FE4E-8176-AA6C10C798E4}" destId="{7794154B-7884-3B46-BE2A-BD8D3EE96C1A}" srcOrd="0" destOrd="0" presId="urn:microsoft.com/office/officeart/2005/8/layout/radial2"/>
    <dgm:cxn modelId="{A86C9422-6AEA-5945-8EF0-3E99DBD147F6}" srcId="{F17CC5C0-5B27-6349-A98C-A1914D56EC72}" destId="{91DFEAA3-D278-BD48-B563-733CED3D0EFA}" srcOrd="1" destOrd="0" parTransId="{EBB442BD-0206-664A-9032-E6A3B4AAC12E}" sibTransId="{D8C14FCD-8E04-C94E-AD45-D5BB9ACA9A3B}"/>
    <dgm:cxn modelId="{95F1F430-9564-894A-A402-1841EDACFECF}" type="presOf" srcId="{EBB442BD-0206-664A-9032-E6A3B4AAC12E}" destId="{71C25FCE-FD3D-0C48-8E9F-19FB2FF063A2}" srcOrd="0" destOrd="0" presId="urn:microsoft.com/office/officeart/2005/8/layout/radial2"/>
    <dgm:cxn modelId="{2DA61F47-D33C-A94E-86CA-347B86745F79}" srcId="{F17CC5C0-5B27-6349-A98C-A1914D56EC72}" destId="{FDD62D78-5AA3-FE4E-8176-AA6C10C798E4}" srcOrd="0" destOrd="0" parTransId="{16C474EB-A081-4842-87F0-55469527EA36}" sibTransId="{28AB3DA9-C762-984E-AF4C-A285A018C932}"/>
    <dgm:cxn modelId="{35A0E275-D04D-C949-9407-9DA48EAE6237}" type="presOf" srcId="{D5565F31-7293-B44F-853E-DD0215979217}" destId="{4C55F130-50E1-C045-98E0-143365CD49BE}" srcOrd="0" destOrd="0" presId="urn:microsoft.com/office/officeart/2005/8/layout/radial2"/>
    <dgm:cxn modelId="{7F9F1476-01D2-B045-9F44-C7556145BAE9}" type="presOf" srcId="{F3AE0884-00A2-8043-B9E8-98712A190F89}" destId="{3E8E9204-E7C4-754C-A266-72880D92576B}" srcOrd="0" destOrd="0" presId="urn:microsoft.com/office/officeart/2005/8/layout/radial2"/>
    <dgm:cxn modelId="{CF99767F-2BEB-3941-9BF9-877B78377904}" type="presOf" srcId="{91DFEAA3-D278-BD48-B563-733CED3D0EFA}" destId="{24CCE5CC-A884-404D-8802-86F761CF631F}" srcOrd="0" destOrd="0" presId="urn:microsoft.com/office/officeart/2005/8/layout/radial2"/>
    <dgm:cxn modelId="{8B69AB95-3742-1740-81E1-BD8D1ADA6D06}" srcId="{F17CC5C0-5B27-6349-A98C-A1914D56EC72}" destId="{F3AE0884-00A2-8043-B9E8-98712A190F89}" srcOrd="2" destOrd="0" parTransId="{D5565F31-7293-B44F-853E-DD0215979217}" sibTransId="{F01E4CDA-65EC-434F-B4A7-E78311ACF2FB}"/>
    <dgm:cxn modelId="{6F4770A2-6853-0F48-AE04-B07F10AF827B}" type="presOf" srcId="{F17CC5C0-5B27-6349-A98C-A1914D56EC72}" destId="{5CD8C4C5-C659-4F46-9AEF-9292F5F205E8}" srcOrd="0" destOrd="0" presId="urn:microsoft.com/office/officeart/2005/8/layout/radial2"/>
    <dgm:cxn modelId="{4E1C5DDA-504D-A841-931A-E8DD48E6E210}" type="presOf" srcId="{16C474EB-A081-4842-87F0-55469527EA36}" destId="{3C44DBFA-6FD8-3B4F-807D-A24DE5F66491}" srcOrd="0" destOrd="0" presId="urn:microsoft.com/office/officeart/2005/8/layout/radial2"/>
    <dgm:cxn modelId="{FF9E880F-F65C-ED46-986F-F6567BDA384C}" type="presParOf" srcId="{5CD8C4C5-C659-4F46-9AEF-9292F5F205E8}" destId="{481E1104-941E-384A-A5CF-7F2F79073C1D}" srcOrd="0" destOrd="0" presId="urn:microsoft.com/office/officeart/2005/8/layout/radial2"/>
    <dgm:cxn modelId="{2C740A72-48CB-CB45-9754-A932D9E6DF5E}" type="presParOf" srcId="{481E1104-941E-384A-A5CF-7F2F79073C1D}" destId="{51D5D643-9365-774C-91D8-91E91C3C53EE}" srcOrd="0" destOrd="0" presId="urn:microsoft.com/office/officeart/2005/8/layout/radial2"/>
    <dgm:cxn modelId="{477A509E-DF19-D34C-A885-FA6DA293E0D2}" type="presParOf" srcId="{51D5D643-9365-774C-91D8-91E91C3C53EE}" destId="{B647E802-DEC3-6B4F-B15B-2720F7E08669}" srcOrd="0" destOrd="0" presId="urn:microsoft.com/office/officeart/2005/8/layout/radial2"/>
    <dgm:cxn modelId="{D791AA19-E288-5649-98A8-A9CC21E2DF27}" type="presParOf" srcId="{51D5D643-9365-774C-91D8-91E91C3C53EE}" destId="{3F6A9983-16D5-9541-9A18-CC8F48587183}" srcOrd="1" destOrd="0" presId="urn:microsoft.com/office/officeart/2005/8/layout/radial2"/>
    <dgm:cxn modelId="{E760867E-24C4-D147-B943-10DE8318EAAF}" type="presParOf" srcId="{481E1104-941E-384A-A5CF-7F2F79073C1D}" destId="{3C44DBFA-6FD8-3B4F-807D-A24DE5F66491}" srcOrd="1" destOrd="0" presId="urn:microsoft.com/office/officeart/2005/8/layout/radial2"/>
    <dgm:cxn modelId="{BD21B8E7-A806-6243-8FB8-D07986AEF6AA}" type="presParOf" srcId="{481E1104-941E-384A-A5CF-7F2F79073C1D}" destId="{4C25C9B4-8BBD-044F-ADC4-4D5D6A634E3D}" srcOrd="2" destOrd="0" presId="urn:microsoft.com/office/officeart/2005/8/layout/radial2"/>
    <dgm:cxn modelId="{3D4D76E5-6CF0-A24D-93CB-1071022CD5B3}" type="presParOf" srcId="{4C25C9B4-8BBD-044F-ADC4-4D5D6A634E3D}" destId="{7794154B-7884-3B46-BE2A-BD8D3EE96C1A}" srcOrd="0" destOrd="0" presId="urn:microsoft.com/office/officeart/2005/8/layout/radial2"/>
    <dgm:cxn modelId="{3D658BC0-7F9E-FA4D-8514-EB0FF98A0D84}" type="presParOf" srcId="{4C25C9B4-8BBD-044F-ADC4-4D5D6A634E3D}" destId="{95C7CC90-0ED8-2F4D-867D-05BE37AEFA90}" srcOrd="1" destOrd="0" presId="urn:microsoft.com/office/officeart/2005/8/layout/radial2"/>
    <dgm:cxn modelId="{60DAB30F-B1B8-B045-85DB-1830B65082A2}" type="presParOf" srcId="{481E1104-941E-384A-A5CF-7F2F79073C1D}" destId="{71C25FCE-FD3D-0C48-8E9F-19FB2FF063A2}" srcOrd="3" destOrd="0" presId="urn:microsoft.com/office/officeart/2005/8/layout/radial2"/>
    <dgm:cxn modelId="{C415995D-A3BE-ED42-974F-11C7B1866DCD}" type="presParOf" srcId="{481E1104-941E-384A-A5CF-7F2F79073C1D}" destId="{E3ADF7E5-DC55-104F-B283-EF08301708C0}" srcOrd="4" destOrd="0" presId="urn:microsoft.com/office/officeart/2005/8/layout/radial2"/>
    <dgm:cxn modelId="{51432487-6240-3F44-8910-949B0499DF7C}" type="presParOf" srcId="{E3ADF7E5-DC55-104F-B283-EF08301708C0}" destId="{24CCE5CC-A884-404D-8802-86F761CF631F}" srcOrd="0" destOrd="0" presId="urn:microsoft.com/office/officeart/2005/8/layout/radial2"/>
    <dgm:cxn modelId="{846DC9B9-5B96-0846-A845-7F6F04F0CE21}" type="presParOf" srcId="{E3ADF7E5-DC55-104F-B283-EF08301708C0}" destId="{D8215FE6-A4D4-5649-B77F-AEB5F848B0AE}" srcOrd="1" destOrd="0" presId="urn:microsoft.com/office/officeart/2005/8/layout/radial2"/>
    <dgm:cxn modelId="{E193DD1F-3E6D-7442-A9CD-52C4BB3BEC08}" type="presParOf" srcId="{481E1104-941E-384A-A5CF-7F2F79073C1D}" destId="{4C55F130-50E1-C045-98E0-143365CD49BE}" srcOrd="5" destOrd="0" presId="urn:microsoft.com/office/officeart/2005/8/layout/radial2"/>
    <dgm:cxn modelId="{BF8BF8F0-439C-B940-8F56-D30392C76B6B}" type="presParOf" srcId="{481E1104-941E-384A-A5CF-7F2F79073C1D}" destId="{D543EB02-FB95-834E-9347-8C1E6C9D9237}" srcOrd="6" destOrd="0" presId="urn:microsoft.com/office/officeart/2005/8/layout/radial2"/>
    <dgm:cxn modelId="{9E4B5210-F6EB-6D4A-B3B5-D48CEAE6D5D4}" type="presParOf" srcId="{D543EB02-FB95-834E-9347-8C1E6C9D9237}" destId="{3E8E9204-E7C4-754C-A266-72880D92576B}" srcOrd="0" destOrd="0" presId="urn:microsoft.com/office/officeart/2005/8/layout/radial2"/>
    <dgm:cxn modelId="{FFF4786F-4A74-4849-8686-287AEEA58746}" type="presParOf" srcId="{D543EB02-FB95-834E-9347-8C1E6C9D9237}" destId="{1616872A-E48B-274B-87A7-AA93A5A21729}" srcOrd="1" destOrd="0" presId="urn:microsoft.com/office/officeart/2005/8/layout/radial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E9A0D-BDB4-8E45-9282-8BCADB9EC3AF}">
      <dsp:nvSpPr>
        <dsp:cNvPr id="0" name=""/>
        <dsp:cNvSpPr/>
      </dsp:nvSpPr>
      <dsp:spPr>
        <a:xfrm>
          <a:off x="5005189" y="2721595"/>
          <a:ext cx="1232051" cy="64616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rtl="0">
            <a:lnSpc>
              <a:spcPct val="90000"/>
            </a:lnSpc>
            <a:spcBef>
              <a:spcPct val="0"/>
            </a:spcBef>
            <a:spcAft>
              <a:spcPct val="35000"/>
            </a:spcAft>
            <a:buNone/>
          </a:pPr>
          <a:r>
            <a:rPr lang="en-US" sz="2900" kern="1200" dirty="0"/>
            <a:t>YOU</a:t>
          </a:r>
        </a:p>
      </dsp:txBody>
      <dsp:txXfrm>
        <a:off x="5185619" y="2816224"/>
        <a:ext cx="871191" cy="456909"/>
      </dsp:txXfrm>
    </dsp:sp>
    <dsp:sp modelId="{A7084EA8-6C9B-914A-83FE-3D0AB898039E}">
      <dsp:nvSpPr>
        <dsp:cNvPr id="0" name=""/>
        <dsp:cNvSpPr/>
      </dsp:nvSpPr>
      <dsp:spPr>
        <a:xfrm rot="10800000">
          <a:off x="3101871" y="2807704"/>
          <a:ext cx="1798636" cy="473949"/>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B2EEB31-B28E-F641-B60A-005C7466DD5A}">
      <dsp:nvSpPr>
        <dsp:cNvPr id="0" name=""/>
        <dsp:cNvSpPr/>
      </dsp:nvSpPr>
      <dsp:spPr>
        <a:xfrm>
          <a:off x="2519828" y="2579044"/>
          <a:ext cx="1164085" cy="9312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3345" tIns="93345" rIns="93345" bIns="93345" numCol="1" spcCol="1270" anchor="ctr" anchorCtr="0">
          <a:noAutofit/>
        </a:bodyPr>
        <a:lstStyle/>
        <a:p>
          <a:pPr marL="0" lvl="0" indent="0" algn="ctr" defTabSz="2178050">
            <a:lnSpc>
              <a:spcPct val="90000"/>
            </a:lnSpc>
            <a:spcBef>
              <a:spcPct val="0"/>
            </a:spcBef>
            <a:spcAft>
              <a:spcPct val="35000"/>
            </a:spcAft>
            <a:buNone/>
          </a:pPr>
          <a:r>
            <a:rPr lang="en-US" sz="4900" kern="1200" dirty="0"/>
            <a:t>?</a:t>
          </a:r>
        </a:p>
      </dsp:txBody>
      <dsp:txXfrm>
        <a:off x="2547104" y="2606320"/>
        <a:ext cx="1109533" cy="876716"/>
      </dsp:txXfrm>
    </dsp:sp>
    <dsp:sp modelId="{6EDFC1EE-164A-C74C-B8D8-FD5D8A00052B}">
      <dsp:nvSpPr>
        <dsp:cNvPr id="0" name=""/>
        <dsp:cNvSpPr/>
      </dsp:nvSpPr>
      <dsp:spPr>
        <a:xfrm rot="12960000">
          <a:off x="3395896" y="1902787"/>
          <a:ext cx="1959616" cy="473949"/>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AD5A3B4-6D1F-A448-AEBD-7443D4F9BFAF}">
      <dsp:nvSpPr>
        <dsp:cNvPr id="0" name=""/>
        <dsp:cNvSpPr/>
      </dsp:nvSpPr>
      <dsp:spPr>
        <a:xfrm>
          <a:off x="3000980" y="1098211"/>
          <a:ext cx="1164085" cy="9312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3345" tIns="93345" rIns="93345" bIns="93345" numCol="1" spcCol="1270" anchor="ctr" anchorCtr="0">
          <a:noAutofit/>
        </a:bodyPr>
        <a:lstStyle/>
        <a:p>
          <a:pPr marL="0" lvl="0" indent="0" algn="ctr" defTabSz="2178050">
            <a:lnSpc>
              <a:spcPct val="90000"/>
            </a:lnSpc>
            <a:spcBef>
              <a:spcPct val="0"/>
            </a:spcBef>
            <a:spcAft>
              <a:spcPct val="35000"/>
            </a:spcAft>
            <a:buNone/>
          </a:pPr>
          <a:r>
            <a:rPr lang="en-US" sz="4900" kern="1200" dirty="0"/>
            <a:t>?</a:t>
          </a:r>
        </a:p>
      </dsp:txBody>
      <dsp:txXfrm>
        <a:off x="3028256" y="1125487"/>
        <a:ext cx="1109533" cy="876716"/>
      </dsp:txXfrm>
    </dsp:sp>
    <dsp:sp modelId="{B445C1D0-8A11-3648-9CFA-629CC4D2AC50}">
      <dsp:nvSpPr>
        <dsp:cNvPr id="0" name=""/>
        <dsp:cNvSpPr/>
      </dsp:nvSpPr>
      <dsp:spPr>
        <a:xfrm rot="15120000">
          <a:off x="4129491" y="1393306"/>
          <a:ext cx="2064316" cy="473949"/>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09EC6394-6A8C-7040-903A-4D8C37F875FB}">
      <dsp:nvSpPr>
        <dsp:cNvPr id="0" name=""/>
        <dsp:cNvSpPr/>
      </dsp:nvSpPr>
      <dsp:spPr>
        <a:xfrm>
          <a:off x="4260652" y="183005"/>
          <a:ext cx="1164085" cy="9312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3345" tIns="93345" rIns="93345" bIns="93345" numCol="1" spcCol="1270" anchor="ctr" anchorCtr="0">
          <a:noAutofit/>
        </a:bodyPr>
        <a:lstStyle/>
        <a:p>
          <a:pPr marL="0" lvl="0" indent="0" algn="ctr" defTabSz="2178050">
            <a:lnSpc>
              <a:spcPct val="90000"/>
            </a:lnSpc>
            <a:spcBef>
              <a:spcPct val="0"/>
            </a:spcBef>
            <a:spcAft>
              <a:spcPct val="35000"/>
            </a:spcAft>
            <a:buNone/>
          </a:pPr>
          <a:r>
            <a:rPr lang="en-US" sz="4900" kern="1200" dirty="0"/>
            <a:t>?</a:t>
          </a:r>
        </a:p>
      </dsp:txBody>
      <dsp:txXfrm>
        <a:off x="4287928" y="210281"/>
        <a:ext cx="1109533" cy="876716"/>
      </dsp:txXfrm>
    </dsp:sp>
    <dsp:sp modelId="{EF3DF396-2A82-3F43-8932-1CEA7BC433EB}">
      <dsp:nvSpPr>
        <dsp:cNvPr id="0" name=""/>
        <dsp:cNvSpPr/>
      </dsp:nvSpPr>
      <dsp:spPr>
        <a:xfrm rot="17280000">
          <a:off x="5048623" y="1393306"/>
          <a:ext cx="2064316" cy="473949"/>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CEDB6A3-CF96-B740-A273-7FD8487E586B}">
      <dsp:nvSpPr>
        <dsp:cNvPr id="0" name=""/>
        <dsp:cNvSpPr/>
      </dsp:nvSpPr>
      <dsp:spPr>
        <a:xfrm>
          <a:off x="5817692" y="183005"/>
          <a:ext cx="1164085" cy="9312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3345" tIns="93345" rIns="93345" bIns="93345" numCol="1" spcCol="1270" anchor="ctr" anchorCtr="0">
          <a:noAutofit/>
        </a:bodyPr>
        <a:lstStyle/>
        <a:p>
          <a:pPr marL="0" lvl="0" indent="0" algn="ctr" defTabSz="2178050">
            <a:lnSpc>
              <a:spcPct val="90000"/>
            </a:lnSpc>
            <a:spcBef>
              <a:spcPct val="0"/>
            </a:spcBef>
            <a:spcAft>
              <a:spcPct val="35000"/>
            </a:spcAft>
            <a:buNone/>
          </a:pPr>
          <a:r>
            <a:rPr lang="en-US" sz="4900" kern="1200" dirty="0"/>
            <a:t>?</a:t>
          </a:r>
        </a:p>
      </dsp:txBody>
      <dsp:txXfrm>
        <a:off x="5844968" y="210281"/>
        <a:ext cx="1109533" cy="876716"/>
      </dsp:txXfrm>
    </dsp:sp>
    <dsp:sp modelId="{90387E60-8DC1-8443-BB06-2B277435096E}">
      <dsp:nvSpPr>
        <dsp:cNvPr id="0" name=""/>
        <dsp:cNvSpPr/>
      </dsp:nvSpPr>
      <dsp:spPr>
        <a:xfrm rot="19440000">
          <a:off x="5886918" y="1902787"/>
          <a:ext cx="1959616" cy="473949"/>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7FF680B8-ACAA-5745-8C86-B8EB3266C400}">
      <dsp:nvSpPr>
        <dsp:cNvPr id="0" name=""/>
        <dsp:cNvSpPr/>
      </dsp:nvSpPr>
      <dsp:spPr>
        <a:xfrm>
          <a:off x="7077365" y="1098211"/>
          <a:ext cx="1164085" cy="9312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3345" tIns="93345" rIns="93345" bIns="93345" numCol="1" spcCol="1270" anchor="ctr" anchorCtr="0">
          <a:noAutofit/>
        </a:bodyPr>
        <a:lstStyle/>
        <a:p>
          <a:pPr marL="0" lvl="0" indent="0" algn="ctr" defTabSz="2178050">
            <a:lnSpc>
              <a:spcPct val="90000"/>
            </a:lnSpc>
            <a:spcBef>
              <a:spcPct val="0"/>
            </a:spcBef>
            <a:spcAft>
              <a:spcPct val="35000"/>
            </a:spcAft>
            <a:buNone/>
          </a:pPr>
          <a:r>
            <a:rPr lang="en-US" sz="4900" kern="1200" dirty="0"/>
            <a:t>?</a:t>
          </a:r>
        </a:p>
      </dsp:txBody>
      <dsp:txXfrm>
        <a:off x="7104641" y="1125487"/>
        <a:ext cx="1109533" cy="876716"/>
      </dsp:txXfrm>
    </dsp:sp>
    <dsp:sp modelId="{6CC83588-707C-BA4E-B820-BA2DBBCA3BF3}">
      <dsp:nvSpPr>
        <dsp:cNvPr id="0" name=""/>
        <dsp:cNvSpPr/>
      </dsp:nvSpPr>
      <dsp:spPr>
        <a:xfrm>
          <a:off x="6341923" y="2807704"/>
          <a:ext cx="1798636" cy="473949"/>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58114B4-8191-7D4C-B198-DC52EA51AC79}">
      <dsp:nvSpPr>
        <dsp:cNvPr id="0" name=""/>
        <dsp:cNvSpPr/>
      </dsp:nvSpPr>
      <dsp:spPr>
        <a:xfrm>
          <a:off x="7558517" y="2579044"/>
          <a:ext cx="1164085" cy="931268"/>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3345" tIns="93345" rIns="93345" bIns="93345" numCol="1" spcCol="1270" anchor="ctr" anchorCtr="0">
          <a:noAutofit/>
        </a:bodyPr>
        <a:lstStyle/>
        <a:p>
          <a:pPr marL="0" lvl="0" indent="0" algn="ctr" defTabSz="2178050">
            <a:lnSpc>
              <a:spcPct val="90000"/>
            </a:lnSpc>
            <a:spcBef>
              <a:spcPct val="0"/>
            </a:spcBef>
            <a:spcAft>
              <a:spcPct val="35000"/>
            </a:spcAft>
            <a:buNone/>
          </a:pPr>
          <a:r>
            <a:rPr lang="en-US" sz="4900" kern="1200" dirty="0"/>
            <a:t>?</a:t>
          </a:r>
        </a:p>
      </dsp:txBody>
      <dsp:txXfrm>
        <a:off x="7585793" y="2606320"/>
        <a:ext cx="1109533" cy="8767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E9A0D-BDB4-8E45-9282-8BCADB9EC3AF}">
      <dsp:nvSpPr>
        <dsp:cNvPr id="0" name=""/>
        <dsp:cNvSpPr/>
      </dsp:nvSpPr>
      <dsp:spPr>
        <a:xfrm>
          <a:off x="4695055" y="3067688"/>
          <a:ext cx="1730325" cy="415804"/>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0">
            <a:lnSpc>
              <a:spcPct val="90000"/>
            </a:lnSpc>
            <a:spcBef>
              <a:spcPct val="0"/>
            </a:spcBef>
            <a:spcAft>
              <a:spcPct val="35000"/>
            </a:spcAft>
            <a:buNone/>
          </a:pPr>
          <a:r>
            <a:rPr lang="en-US" sz="2400" b="1" kern="1200" dirty="0"/>
            <a:t>YOU</a:t>
          </a:r>
        </a:p>
      </dsp:txBody>
      <dsp:txXfrm>
        <a:off x="4948455" y="3128581"/>
        <a:ext cx="1223525" cy="294018"/>
      </dsp:txXfrm>
    </dsp:sp>
    <dsp:sp modelId="{A7084EA8-6C9B-914A-83FE-3D0AB898039E}">
      <dsp:nvSpPr>
        <dsp:cNvPr id="0" name=""/>
        <dsp:cNvSpPr/>
      </dsp:nvSpPr>
      <dsp:spPr>
        <a:xfrm rot="10800000">
          <a:off x="2658268" y="3123099"/>
          <a:ext cx="1924763"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B2EEB31-B28E-F641-B60A-005C7466DD5A}">
      <dsp:nvSpPr>
        <dsp:cNvPr id="0" name=""/>
        <dsp:cNvSpPr/>
      </dsp:nvSpPr>
      <dsp:spPr>
        <a:xfrm>
          <a:off x="1838428" y="2975957"/>
          <a:ext cx="1639680"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Program Uncertainty</a:t>
          </a:r>
        </a:p>
      </dsp:txBody>
      <dsp:txXfrm>
        <a:off x="1855980" y="2993509"/>
        <a:ext cx="1604576" cy="564161"/>
      </dsp:txXfrm>
    </dsp:sp>
    <dsp:sp modelId="{C767D5AB-B725-FE46-836F-AFA5417AF4C7}">
      <dsp:nvSpPr>
        <dsp:cNvPr id="0" name=""/>
        <dsp:cNvSpPr/>
      </dsp:nvSpPr>
      <dsp:spPr>
        <a:xfrm rot="11892032">
          <a:off x="2473215" y="2519233"/>
          <a:ext cx="2500789"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927BC34-FD7E-1741-B5D3-C8429C2DF376}">
      <dsp:nvSpPr>
        <dsp:cNvPr id="0" name=""/>
        <dsp:cNvSpPr/>
      </dsp:nvSpPr>
      <dsp:spPr>
        <a:xfrm>
          <a:off x="1805123" y="1981539"/>
          <a:ext cx="1461301"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Public Expectations</a:t>
          </a:r>
        </a:p>
      </dsp:txBody>
      <dsp:txXfrm>
        <a:off x="1822675" y="1999091"/>
        <a:ext cx="1426197" cy="564161"/>
      </dsp:txXfrm>
    </dsp:sp>
    <dsp:sp modelId="{6EDFC1EE-164A-C74C-B8D8-FD5D8A00052B}">
      <dsp:nvSpPr>
        <dsp:cNvPr id="0" name=""/>
        <dsp:cNvSpPr/>
      </dsp:nvSpPr>
      <dsp:spPr>
        <a:xfrm rot="12722446">
          <a:off x="2317523" y="2036620"/>
          <a:ext cx="3013429"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AD5A3B4-6D1F-A448-AEBD-7443D4F9BFAF}">
      <dsp:nvSpPr>
        <dsp:cNvPr id="0" name=""/>
        <dsp:cNvSpPr/>
      </dsp:nvSpPr>
      <dsp:spPr>
        <a:xfrm>
          <a:off x="1881203" y="1090133"/>
          <a:ext cx="1331672"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Program</a:t>
          </a:r>
          <a:r>
            <a:rPr lang="en-US" sz="1800" kern="1200" baseline="0" dirty="0"/>
            <a:t> Effectiveness</a:t>
          </a:r>
          <a:endParaRPr lang="en-US" sz="1800" kern="1200" dirty="0"/>
        </a:p>
      </dsp:txBody>
      <dsp:txXfrm>
        <a:off x="1898755" y="1107685"/>
        <a:ext cx="1296568" cy="564161"/>
      </dsp:txXfrm>
    </dsp:sp>
    <dsp:sp modelId="{2A839D6D-3C88-A54A-99D5-307BDB87C4AC}">
      <dsp:nvSpPr>
        <dsp:cNvPr id="0" name=""/>
        <dsp:cNvSpPr/>
      </dsp:nvSpPr>
      <dsp:spPr>
        <a:xfrm rot="14157616">
          <a:off x="3199910" y="1653031"/>
          <a:ext cx="2734500"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19ABFEE-9072-D242-9B6E-0F37267672FB}">
      <dsp:nvSpPr>
        <dsp:cNvPr id="0" name=""/>
        <dsp:cNvSpPr/>
      </dsp:nvSpPr>
      <dsp:spPr>
        <a:xfrm>
          <a:off x="3253003" y="372919"/>
          <a:ext cx="1097629"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NYS Support</a:t>
          </a:r>
        </a:p>
      </dsp:txBody>
      <dsp:txXfrm>
        <a:off x="3270555" y="390471"/>
        <a:ext cx="1062525" cy="564161"/>
      </dsp:txXfrm>
    </dsp:sp>
    <dsp:sp modelId="{B445C1D0-8A11-3648-9CFA-629CC4D2AC50}">
      <dsp:nvSpPr>
        <dsp:cNvPr id="0" name=""/>
        <dsp:cNvSpPr/>
      </dsp:nvSpPr>
      <dsp:spPr>
        <a:xfrm rot="15594136">
          <a:off x="4047333" y="1558759"/>
          <a:ext cx="2468593"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09EC6394-6A8C-7040-903A-4D8C37F875FB}">
      <dsp:nvSpPr>
        <dsp:cNvPr id="0" name=""/>
        <dsp:cNvSpPr/>
      </dsp:nvSpPr>
      <dsp:spPr>
        <a:xfrm>
          <a:off x="4690683" y="196441"/>
          <a:ext cx="749081"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Fed $$</a:t>
          </a:r>
        </a:p>
      </dsp:txBody>
      <dsp:txXfrm>
        <a:off x="4708235" y="213993"/>
        <a:ext cx="713977" cy="564161"/>
      </dsp:txXfrm>
    </dsp:sp>
    <dsp:sp modelId="{EF3DF396-2A82-3F43-8932-1CEA7BC433EB}">
      <dsp:nvSpPr>
        <dsp:cNvPr id="0" name=""/>
        <dsp:cNvSpPr/>
      </dsp:nvSpPr>
      <dsp:spPr>
        <a:xfrm rot="17107098">
          <a:off x="4764594" y="1620676"/>
          <a:ext cx="2403046"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CEDB6A3-CF96-B740-A273-7FD8487E586B}">
      <dsp:nvSpPr>
        <dsp:cNvPr id="0" name=""/>
        <dsp:cNvSpPr/>
      </dsp:nvSpPr>
      <dsp:spPr>
        <a:xfrm>
          <a:off x="5687708" y="313597"/>
          <a:ext cx="1183564"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Resources (Income)</a:t>
          </a:r>
        </a:p>
      </dsp:txBody>
      <dsp:txXfrm>
        <a:off x="5705260" y="331149"/>
        <a:ext cx="1148460" cy="564161"/>
      </dsp:txXfrm>
    </dsp:sp>
    <dsp:sp modelId="{90387E60-8DC1-8443-BB06-2B277435096E}">
      <dsp:nvSpPr>
        <dsp:cNvPr id="0" name=""/>
        <dsp:cNvSpPr/>
      </dsp:nvSpPr>
      <dsp:spPr>
        <a:xfrm rot="18505969">
          <a:off x="5314722" y="1754317"/>
          <a:ext cx="2663310"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7FF680B8-ACAA-5745-8C86-B8EB3266C400}">
      <dsp:nvSpPr>
        <dsp:cNvPr id="0" name=""/>
        <dsp:cNvSpPr/>
      </dsp:nvSpPr>
      <dsp:spPr>
        <a:xfrm>
          <a:off x="6968346" y="564040"/>
          <a:ext cx="1011567"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Program Demand</a:t>
          </a:r>
        </a:p>
      </dsp:txBody>
      <dsp:txXfrm>
        <a:off x="6985898" y="581592"/>
        <a:ext cx="976463" cy="564161"/>
      </dsp:txXfrm>
    </dsp:sp>
    <dsp:sp modelId="{D8204658-FB1A-794B-B6D1-EEBFEA16F7C1}">
      <dsp:nvSpPr>
        <dsp:cNvPr id="0" name=""/>
        <dsp:cNvSpPr/>
      </dsp:nvSpPr>
      <dsp:spPr>
        <a:xfrm rot="19832362">
          <a:off x="5858122" y="2130872"/>
          <a:ext cx="2917328"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29CD4FA-8292-E842-8017-4D979CFAD57B}">
      <dsp:nvSpPr>
        <dsp:cNvPr id="0" name=""/>
        <dsp:cNvSpPr/>
      </dsp:nvSpPr>
      <dsp:spPr>
        <a:xfrm>
          <a:off x="7743071" y="1266323"/>
          <a:ext cx="1687531"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Organizational Sustainability</a:t>
          </a:r>
        </a:p>
      </dsp:txBody>
      <dsp:txXfrm>
        <a:off x="7760623" y="1283875"/>
        <a:ext cx="1652427" cy="564161"/>
      </dsp:txXfrm>
    </dsp:sp>
    <dsp:sp modelId="{6CC83588-707C-BA4E-B820-BA2DBBCA3BF3}">
      <dsp:nvSpPr>
        <dsp:cNvPr id="0" name=""/>
        <dsp:cNvSpPr/>
      </dsp:nvSpPr>
      <dsp:spPr>
        <a:xfrm rot="20797332">
          <a:off x="6293635" y="2621419"/>
          <a:ext cx="2752072"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58114B4-8191-7D4C-B198-DC52EA51AC79}">
      <dsp:nvSpPr>
        <dsp:cNvPr id="0" name=""/>
        <dsp:cNvSpPr/>
      </dsp:nvSpPr>
      <dsp:spPr>
        <a:xfrm>
          <a:off x="7891526" y="2155904"/>
          <a:ext cx="2233687"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Donor / Market Uncertainty</a:t>
          </a:r>
        </a:p>
      </dsp:txBody>
      <dsp:txXfrm>
        <a:off x="7909078" y="2173456"/>
        <a:ext cx="2198583" cy="564161"/>
      </dsp:txXfrm>
    </dsp:sp>
    <dsp:sp modelId="{55125822-AC49-EB4E-A45E-2E9C548CC58A}">
      <dsp:nvSpPr>
        <dsp:cNvPr id="0" name=""/>
        <dsp:cNvSpPr/>
      </dsp:nvSpPr>
      <dsp:spPr>
        <a:xfrm>
          <a:off x="6537404" y="3123099"/>
          <a:ext cx="1924763" cy="304983"/>
        </a:xfrm>
        <a:prstGeom prst="lef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394760BC-00A8-2F4F-8245-9DC8FD9A1F32}">
      <dsp:nvSpPr>
        <dsp:cNvPr id="0" name=""/>
        <dsp:cNvSpPr/>
      </dsp:nvSpPr>
      <dsp:spPr>
        <a:xfrm>
          <a:off x="7565984" y="2975957"/>
          <a:ext cx="1792365" cy="59926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Regulatory Climate</a:t>
          </a:r>
        </a:p>
      </dsp:txBody>
      <dsp:txXfrm>
        <a:off x="7583536" y="2993509"/>
        <a:ext cx="1757261" cy="5641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139BD2-B7E2-4F06-AD2A-5979026C4A66}">
      <dsp:nvSpPr>
        <dsp:cNvPr id="0" name=""/>
        <dsp:cNvSpPr/>
      </dsp:nvSpPr>
      <dsp:spPr>
        <a:xfrm>
          <a:off x="3998903" y="849596"/>
          <a:ext cx="2021153" cy="110674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Schoolbook" pitchFamily="18" charset="0"/>
            </a:rPr>
            <a:t>Policy / Strategy</a:t>
          </a:r>
        </a:p>
      </dsp:txBody>
      <dsp:txXfrm>
        <a:off x="4031318" y="882011"/>
        <a:ext cx="1956323" cy="1041912"/>
      </dsp:txXfrm>
    </dsp:sp>
    <dsp:sp modelId="{D2B50138-A151-432F-9559-DE0565E63A9C}">
      <dsp:nvSpPr>
        <dsp:cNvPr id="0" name=""/>
        <dsp:cNvSpPr/>
      </dsp:nvSpPr>
      <dsp:spPr>
        <a:xfrm rot="3044869">
          <a:off x="5731933" y="2683818"/>
          <a:ext cx="1896370" cy="472194"/>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5873591" y="2778257"/>
        <a:ext cx="1613054" cy="283316"/>
      </dsp:txXfrm>
    </dsp:sp>
    <dsp:sp modelId="{9B16810C-D4B0-4E98-84E7-E9C5937B9475}">
      <dsp:nvSpPr>
        <dsp:cNvPr id="0" name=""/>
        <dsp:cNvSpPr/>
      </dsp:nvSpPr>
      <dsp:spPr>
        <a:xfrm>
          <a:off x="6164637" y="4222347"/>
          <a:ext cx="2994791" cy="8538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Schoolbook" pitchFamily="18" charset="0"/>
            </a:rPr>
            <a:t>Program (“unlimited needs”)</a:t>
          </a:r>
        </a:p>
      </dsp:txBody>
      <dsp:txXfrm>
        <a:off x="6189646" y="4247356"/>
        <a:ext cx="2944773" cy="803844"/>
      </dsp:txXfrm>
    </dsp:sp>
    <dsp:sp modelId="{F3A4351F-A498-4643-B5C6-417A493690CC}">
      <dsp:nvSpPr>
        <dsp:cNvPr id="0" name=""/>
        <dsp:cNvSpPr/>
      </dsp:nvSpPr>
      <dsp:spPr>
        <a:xfrm rot="10799816">
          <a:off x="4031220" y="4413325"/>
          <a:ext cx="1896370" cy="472194"/>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rot="10800000">
        <a:off x="4172878" y="4507764"/>
        <a:ext cx="1613054" cy="283316"/>
      </dsp:txXfrm>
    </dsp:sp>
    <dsp:sp modelId="{EB00A7FF-5E94-43D3-9C14-355CD48998F7}">
      <dsp:nvSpPr>
        <dsp:cNvPr id="0" name=""/>
        <dsp:cNvSpPr/>
      </dsp:nvSpPr>
      <dsp:spPr>
        <a:xfrm>
          <a:off x="742746" y="4210656"/>
          <a:ext cx="3051428" cy="8778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Schoolbook" pitchFamily="18" charset="0"/>
            </a:rPr>
            <a:t>Finances </a:t>
          </a:r>
        </a:p>
        <a:p>
          <a:pPr marL="0" lvl="0" indent="0" algn="ctr" defTabSz="1066800">
            <a:lnSpc>
              <a:spcPct val="90000"/>
            </a:lnSpc>
            <a:spcBef>
              <a:spcPct val="0"/>
            </a:spcBef>
            <a:spcAft>
              <a:spcPct val="35000"/>
            </a:spcAft>
            <a:buNone/>
          </a:pPr>
          <a:r>
            <a:rPr lang="en-US" sz="2400" kern="1200" dirty="0">
              <a:latin typeface="Century Schoolbook" pitchFamily="18" charset="0"/>
            </a:rPr>
            <a:t>(“finite resources”)</a:t>
          </a:r>
        </a:p>
      </dsp:txBody>
      <dsp:txXfrm>
        <a:off x="768457" y="4236367"/>
        <a:ext cx="3000006" cy="826400"/>
      </dsp:txXfrm>
    </dsp:sp>
    <dsp:sp modelId="{7C16818A-6FA8-4DF1-9BA1-1743E08B86B8}">
      <dsp:nvSpPr>
        <dsp:cNvPr id="0" name=""/>
        <dsp:cNvSpPr/>
      </dsp:nvSpPr>
      <dsp:spPr>
        <a:xfrm rot="18610413">
          <a:off x="2294160" y="2709581"/>
          <a:ext cx="1896370" cy="472194"/>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2435818" y="2804020"/>
        <a:ext cx="1613054" cy="28331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5F130-50E1-C045-98E0-143365CD49BE}">
      <dsp:nvSpPr>
        <dsp:cNvPr id="0" name=""/>
        <dsp:cNvSpPr/>
      </dsp:nvSpPr>
      <dsp:spPr>
        <a:xfrm rot="1503539">
          <a:off x="4495068" y="2726214"/>
          <a:ext cx="1836565" cy="31025"/>
        </a:xfrm>
        <a:custGeom>
          <a:avLst/>
          <a:gdLst/>
          <a:ahLst/>
          <a:cxnLst/>
          <a:rect l="0" t="0" r="0" b="0"/>
          <a:pathLst>
            <a:path>
              <a:moveTo>
                <a:pt x="0" y="15512"/>
              </a:moveTo>
              <a:lnTo>
                <a:pt x="1836565" y="1551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1C25FCE-FD3D-0C48-8E9F-19FB2FF063A2}">
      <dsp:nvSpPr>
        <dsp:cNvPr id="0" name=""/>
        <dsp:cNvSpPr/>
      </dsp:nvSpPr>
      <dsp:spPr>
        <a:xfrm rot="94960">
          <a:off x="4581218" y="2059577"/>
          <a:ext cx="1497185" cy="31025"/>
        </a:xfrm>
        <a:custGeom>
          <a:avLst/>
          <a:gdLst/>
          <a:ahLst/>
          <a:cxnLst/>
          <a:rect l="0" t="0" r="0" b="0"/>
          <a:pathLst>
            <a:path>
              <a:moveTo>
                <a:pt x="0" y="15512"/>
              </a:moveTo>
              <a:lnTo>
                <a:pt x="1497185" y="1551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C44DBFA-6FD8-3B4F-807D-A24DE5F66491}">
      <dsp:nvSpPr>
        <dsp:cNvPr id="0" name=""/>
        <dsp:cNvSpPr/>
      </dsp:nvSpPr>
      <dsp:spPr>
        <a:xfrm rot="20137774">
          <a:off x="4501522" y="1342537"/>
          <a:ext cx="1795254" cy="31025"/>
        </a:xfrm>
        <a:custGeom>
          <a:avLst/>
          <a:gdLst/>
          <a:ahLst/>
          <a:cxnLst/>
          <a:rect l="0" t="0" r="0" b="0"/>
          <a:pathLst>
            <a:path>
              <a:moveTo>
                <a:pt x="0" y="15512"/>
              </a:moveTo>
              <a:lnTo>
                <a:pt x="1795254" y="1551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F6A9983-16D5-9541-9A18-CC8F48587183}">
      <dsp:nvSpPr>
        <dsp:cNvPr id="0" name=""/>
        <dsp:cNvSpPr/>
      </dsp:nvSpPr>
      <dsp:spPr>
        <a:xfrm>
          <a:off x="2573263" y="900348"/>
          <a:ext cx="2660032" cy="2270654"/>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7794154B-7884-3B46-BE2A-BD8D3EE96C1A}">
      <dsp:nvSpPr>
        <dsp:cNvPr id="0" name=""/>
        <dsp:cNvSpPr/>
      </dsp:nvSpPr>
      <dsp:spPr>
        <a:xfrm>
          <a:off x="6077057" y="31258"/>
          <a:ext cx="1761095" cy="1241626"/>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rtl="0">
            <a:lnSpc>
              <a:spcPct val="90000"/>
            </a:lnSpc>
            <a:spcBef>
              <a:spcPct val="0"/>
            </a:spcBef>
            <a:spcAft>
              <a:spcPct val="35000"/>
            </a:spcAft>
            <a:buNone/>
          </a:pPr>
          <a:r>
            <a:rPr lang="en-US" sz="2700" kern="1200" dirty="0"/>
            <a:t>Program</a:t>
          </a:r>
        </a:p>
      </dsp:txBody>
      <dsp:txXfrm>
        <a:off x="6334963" y="213090"/>
        <a:ext cx="1245283" cy="877962"/>
      </dsp:txXfrm>
    </dsp:sp>
    <dsp:sp modelId="{24CCE5CC-A884-404D-8802-86F761CF631F}">
      <dsp:nvSpPr>
        <dsp:cNvPr id="0" name=""/>
        <dsp:cNvSpPr/>
      </dsp:nvSpPr>
      <dsp:spPr>
        <a:xfrm>
          <a:off x="6077324" y="1538994"/>
          <a:ext cx="1779616" cy="1162669"/>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Line Item</a:t>
          </a:r>
        </a:p>
      </dsp:txBody>
      <dsp:txXfrm>
        <a:off x="6337943" y="1709263"/>
        <a:ext cx="1258378" cy="822131"/>
      </dsp:txXfrm>
    </dsp:sp>
    <dsp:sp modelId="{3E8E9204-E7C4-754C-A266-72880D92576B}">
      <dsp:nvSpPr>
        <dsp:cNvPr id="0" name=""/>
        <dsp:cNvSpPr/>
      </dsp:nvSpPr>
      <dsp:spPr>
        <a:xfrm>
          <a:off x="6076957" y="2888753"/>
          <a:ext cx="1788359" cy="1162669"/>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Time</a:t>
          </a:r>
        </a:p>
      </dsp:txBody>
      <dsp:txXfrm>
        <a:off x="6338856" y="3059022"/>
        <a:ext cx="1264561" cy="82213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7641A1-DCC8-454C-A82A-3C4005543FA6}" type="datetimeFigureOut">
              <a:rPr lang="en-US" smtClean="0"/>
              <a:t>7/17/2018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41F7D9-C3C3-EE41-A855-8615999A0FC6}" type="slidenum">
              <a:rPr lang="en-US" smtClean="0"/>
              <a:t>‹#›</a:t>
            </a:fld>
            <a:endParaRPr lang="en-US"/>
          </a:p>
        </p:txBody>
      </p:sp>
    </p:spTree>
    <p:extLst>
      <p:ext uri="{BB962C8B-B14F-4D97-AF65-F5344CB8AC3E}">
        <p14:creationId xmlns:p14="http://schemas.microsoft.com/office/powerpoint/2010/main" val="147978256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Red tape</a:t>
            </a:r>
          </a:p>
        </p:txBody>
      </p:sp>
      <p:sp>
        <p:nvSpPr>
          <p:cNvPr id="4" name="Slide Number Placeholder 3"/>
          <p:cNvSpPr>
            <a:spLocks noGrp="1"/>
          </p:cNvSpPr>
          <p:nvPr>
            <p:ph type="sldNum" sz="quarter" idx="10"/>
          </p:nvPr>
        </p:nvSpPr>
        <p:spPr/>
        <p:txBody>
          <a:bodyPr/>
          <a:lstStyle/>
          <a:p>
            <a:fld id="{2D41F7D9-C3C3-EE41-A855-8615999A0FC6}" type="slidenum">
              <a:rPr lang="en-US" smtClean="0"/>
              <a:t>7</a:t>
            </a:fld>
            <a:endParaRPr lang="en-US"/>
          </a:p>
        </p:txBody>
      </p:sp>
    </p:spTree>
    <p:extLst>
      <p:ext uri="{BB962C8B-B14F-4D97-AF65-F5344CB8AC3E}">
        <p14:creationId xmlns:p14="http://schemas.microsoft.com/office/powerpoint/2010/main" val="4198792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Ohio car crash story (untrue)</a:t>
            </a:r>
          </a:p>
        </p:txBody>
      </p:sp>
      <p:sp>
        <p:nvSpPr>
          <p:cNvPr id="4" name="Slide Number Placeholder 3"/>
          <p:cNvSpPr>
            <a:spLocks noGrp="1"/>
          </p:cNvSpPr>
          <p:nvPr>
            <p:ph type="sldNum" sz="quarter" idx="10"/>
          </p:nvPr>
        </p:nvSpPr>
        <p:spPr/>
        <p:txBody>
          <a:bodyPr/>
          <a:lstStyle/>
          <a:p>
            <a:fld id="{2D41F7D9-C3C3-EE41-A855-8615999A0FC6}" type="slidenum">
              <a:rPr lang="en-US" smtClean="0"/>
              <a:t>8</a:t>
            </a:fld>
            <a:endParaRPr lang="en-US"/>
          </a:p>
        </p:txBody>
      </p:sp>
    </p:spTree>
    <p:extLst>
      <p:ext uri="{BB962C8B-B14F-4D97-AF65-F5344CB8AC3E}">
        <p14:creationId xmlns:p14="http://schemas.microsoft.com/office/powerpoint/2010/main" val="1786207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2D9648-AD67-439D-B279-67B5A5D4FF7A}" type="datetimeFigureOut">
              <a:rPr lang="en-US" smtClean="0"/>
              <a:t>7/17/2018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4048131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2D9648-AD67-439D-B279-67B5A5D4FF7A}" type="datetimeFigureOut">
              <a:rPr lang="en-US" smtClean="0"/>
              <a:t>7/17/2018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1803235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2D9648-AD67-439D-B279-67B5A5D4FF7A}" type="datetimeFigureOut">
              <a:rPr lang="en-US" smtClean="0"/>
              <a:t>7/17/2018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1262480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2D9648-AD67-439D-B279-67B5A5D4FF7A}" type="datetimeFigureOut">
              <a:rPr lang="en-US" smtClean="0"/>
              <a:t>7/17/2018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1681117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52D9648-AD67-439D-B279-67B5A5D4FF7A}" type="datetimeFigureOut">
              <a:rPr lang="en-US" smtClean="0"/>
              <a:t>7/17/2018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2608951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2D9648-AD67-439D-B279-67B5A5D4FF7A}" type="datetimeFigureOut">
              <a:rPr lang="en-US" smtClean="0"/>
              <a:t>7/17/2018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3129833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2D9648-AD67-439D-B279-67B5A5D4FF7A}" type="datetimeFigureOut">
              <a:rPr lang="en-US" smtClean="0"/>
              <a:t>7/17/2018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1147481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2D9648-AD67-439D-B279-67B5A5D4FF7A}" type="datetimeFigureOut">
              <a:rPr lang="en-US" smtClean="0"/>
              <a:t>7/17/2018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321076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2D9648-AD67-439D-B279-67B5A5D4FF7A}" type="datetimeFigureOut">
              <a:rPr lang="en-US" smtClean="0"/>
              <a:t>7/17/2018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3171484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52D9648-AD67-439D-B279-67B5A5D4FF7A}" type="datetimeFigureOut">
              <a:rPr lang="en-US" smtClean="0"/>
              <a:t>7/17/2018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369250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52D9648-AD67-439D-B279-67B5A5D4FF7A}" type="datetimeFigureOut">
              <a:rPr lang="en-US" smtClean="0"/>
              <a:t>7/17/2018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FEFEC9-D2B9-40EC-8398-77D212DFC1E3}" type="slidenum">
              <a:rPr lang="en-US" smtClean="0"/>
              <a:t>‹#›</a:t>
            </a:fld>
            <a:endParaRPr lang="en-US"/>
          </a:p>
        </p:txBody>
      </p:sp>
    </p:spTree>
    <p:extLst>
      <p:ext uri="{BB962C8B-B14F-4D97-AF65-F5344CB8AC3E}">
        <p14:creationId xmlns:p14="http://schemas.microsoft.com/office/powerpoint/2010/main" val="1077591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2D9648-AD67-439D-B279-67B5A5D4FF7A}" type="datetimeFigureOut">
              <a:rPr lang="en-US" smtClean="0"/>
              <a:t>7/17/2018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FEFEC9-D2B9-40EC-8398-77D212DFC1E3}" type="slidenum">
              <a:rPr lang="en-US" smtClean="0"/>
              <a:t>‹#›</a:t>
            </a:fld>
            <a:endParaRPr lang="en-US"/>
          </a:p>
        </p:txBody>
      </p:sp>
    </p:spTree>
    <p:extLst>
      <p:ext uri="{BB962C8B-B14F-4D97-AF65-F5344CB8AC3E}">
        <p14:creationId xmlns:p14="http://schemas.microsoft.com/office/powerpoint/2010/main" val="656582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mailto:pete@parkresources.net" TargetMode="External"/><Relationship Id="rId4" Type="http://schemas.openxmlformats.org/officeDocument/2006/relationships/hyperlink" Target="mailto:Pfinn@albany.edu"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954107"/>
          </a:xfrm>
          <a:prstGeom prst="rect">
            <a:avLst/>
          </a:prstGeom>
          <a:noFill/>
        </p:spPr>
        <p:txBody>
          <a:bodyPr wrap="square" rtlCol="0">
            <a:spAutoFit/>
          </a:bodyPr>
          <a:lstStyle/>
          <a:p>
            <a:pPr algn="ctr"/>
            <a:r>
              <a:rPr lang="en-US" sz="2800" b="1" dirty="0">
                <a:solidFill>
                  <a:srgbClr val="000090"/>
                </a:solidFill>
                <a:latin typeface="Century Schoolbook"/>
                <a:cs typeface="Century Schoolbook"/>
              </a:rPr>
              <a:t>Nonprofit Financial Leadership </a:t>
            </a:r>
          </a:p>
          <a:p>
            <a:pPr algn="ctr"/>
            <a:r>
              <a:rPr lang="en-US" sz="2800" b="1" dirty="0">
                <a:solidFill>
                  <a:srgbClr val="000090"/>
                </a:solidFill>
                <a:latin typeface="Century Schoolbook"/>
                <a:cs typeface="Century Schoolbook"/>
              </a:rPr>
              <a:t>Making Your Organization Stronger in Challenging Times</a:t>
            </a:r>
          </a:p>
        </p:txBody>
      </p:sp>
      <p:sp>
        <p:nvSpPr>
          <p:cNvPr id="9" name="TextBox 8"/>
          <p:cNvSpPr txBox="1"/>
          <p:nvPr/>
        </p:nvSpPr>
        <p:spPr>
          <a:xfrm>
            <a:off x="394772" y="1998061"/>
            <a:ext cx="11242431" cy="6832641"/>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pPr algn="ctr"/>
            <a:r>
              <a:rPr lang="en-US" sz="2200" dirty="0">
                <a:solidFill>
                  <a:srgbClr val="000090"/>
                </a:solidFill>
                <a:latin typeface="Century Schoolbook"/>
                <a:cs typeface="Century Schoolbook"/>
              </a:rPr>
              <a:t>Peter C. Finn</a:t>
            </a:r>
          </a:p>
          <a:p>
            <a:pPr algn="ctr"/>
            <a:r>
              <a:rPr lang="en-US" sz="2200" dirty="0">
                <a:solidFill>
                  <a:srgbClr val="000090"/>
                </a:solidFill>
                <a:latin typeface="Century Schoolbook"/>
                <a:cs typeface="Century Schoolbook"/>
              </a:rPr>
              <a:t>Public Service Professor</a:t>
            </a:r>
          </a:p>
          <a:p>
            <a:pPr algn="ctr"/>
            <a:r>
              <a:rPr lang="en-US" sz="2200" dirty="0">
                <a:solidFill>
                  <a:srgbClr val="000090"/>
                </a:solidFill>
                <a:latin typeface="Century Schoolbook"/>
                <a:cs typeface="Century Schoolbook"/>
              </a:rPr>
              <a:t>Rockefeller College of Public Affairs &amp; Policy</a:t>
            </a:r>
          </a:p>
          <a:p>
            <a:pPr algn="ctr"/>
            <a:r>
              <a:rPr lang="en-US" sz="2200" dirty="0">
                <a:solidFill>
                  <a:srgbClr val="000090"/>
                </a:solidFill>
                <a:latin typeface="Century Schoolbook"/>
                <a:cs typeface="Century Schoolbook"/>
              </a:rPr>
              <a:t>University at Albany (SUNY)</a:t>
            </a:r>
          </a:p>
          <a:p>
            <a:endParaRPr lang="en-US" dirty="0"/>
          </a:p>
          <a:p>
            <a:endParaRPr lang="en-US" sz="1200" dirty="0"/>
          </a:p>
          <a:p>
            <a:endParaRPr lang="en-US" dirty="0"/>
          </a:p>
          <a:p>
            <a:pPr algn="ctr"/>
            <a:r>
              <a:rPr lang="en-US" i="1" dirty="0">
                <a:solidFill>
                  <a:srgbClr val="000090"/>
                </a:solidFill>
                <a:latin typeface="Century Schoolbook"/>
                <a:cs typeface="Century Schoolbook"/>
              </a:rPr>
              <a:t>2017 New York State AmeriCorps</a:t>
            </a:r>
          </a:p>
          <a:p>
            <a:pPr algn="ctr"/>
            <a:r>
              <a:rPr lang="en-US" i="1" dirty="0">
                <a:solidFill>
                  <a:srgbClr val="000090"/>
                </a:solidFill>
                <a:latin typeface="Century Schoolbook"/>
                <a:cs typeface="Century Schoolbook"/>
              </a:rPr>
              <a:t>Project Director Training &amp; Annual Meeting</a:t>
            </a:r>
          </a:p>
          <a:p>
            <a:pPr algn="ctr"/>
            <a:r>
              <a:rPr lang="en-US" i="1" dirty="0">
                <a:solidFill>
                  <a:srgbClr val="000090"/>
                </a:solidFill>
                <a:latin typeface="Century Schoolbook"/>
                <a:cs typeface="Century Schoolbook"/>
              </a:rPr>
              <a:t>Saratoga Springs, NY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1" name="TextBox 10"/>
          <p:cNvSpPr txBox="1"/>
          <p:nvPr/>
        </p:nvSpPr>
        <p:spPr>
          <a:xfrm rot="1580841">
            <a:off x="7573001" y="2603447"/>
            <a:ext cx="1058733" cy="523220"/>
          </a:xfrm>
          <a:prstGeom prst="rect">
            <a:avLst/>
          </a:prstGeom>
          <a:noFill/>
        </p:spPr>
        <p:txBody>
          <a:bodyPr wrap="none" rtlCol="0">
            <a:spAutoFit/>
          </a:bodyPr>
          <a:lstStyle/>
          <a:p>
            <a:r>
              <a:rPr lang="en-US" sz="2800" dirty="0">
                <a:solidFill>
                  <a:srgbClr val="FF0000"/>
                </a:solidFill>
                <a:latin typeface="Chalkduster"/>
                <a:cs typeface="Chalkduster"/>
              </a:rPr>
              <a:t>Very</a:t>
            </a:r>
          </a:p>
        </p:txBody>
      </p:sp>
      <p:sp>
        <p:nvSpPr>
          <p:cNvPr id="12" name="TextBox 11"/>
          <p:cNvSpPr txBox="1"/>
          <p:nvPr/>
        </p:nvSpPr>
        <p:spPr>
          <a:xfrm rot="17547510">
            <a:off x="7729504" y="2054070"/>
            <a:ext cx="674176" cy="523220"/>
          </a:xfrm>
          <a:prstGeom prst="rect">
            <a:avLst/>
          </a:prstGeom>
          <a:noFill/>
        </p:spPr>
        <p:txBody>
          <a:bodyPr wrap="square" rtlCol="0">
            <a:spAutoFit/>
          </a:bodyPr>
          <a:lstStyle/>
          <a:p>
            <a:r>
              <a:rPr lang="en-US" sz="2800" dirty="0">
                <a:solidFill>
                  <a:srgbClr val="FF0000"/>
                </a:solidFill>
                <a:latin typeface="Chalkduster"/>
                <a:cs typeface="Chalkduster"/>
              </a:rPr>
              <a:t>&gt;</a:t>
            </a:r>
          </a:p>
        </p:txBody>
      </p:sp>
    </p:spTree>
    <p:extLst>
      <p:ext uri="{BB962C8B-B14F-4D97-AF65-F5344CB8AC3E}">
        <p14:creationId xmlns:p14="http://schemas.microsoft.com/office/powerpoint/2010/main" val="3366521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32059" y="150628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What is Your Role Within Your Organization? </a:t>
            </a:r>
          </a:p>
        </p:txBody>
      </p:sp>
      <p:sp>
        <p:nvSpPr>
          <p:cNvPr id="9" name="TextBox 8"/>
          <p:cNvSpPr txBox="1"/>
          <p:nvPr/>
        </p:nvSpPr>
        <p:spPr>
          <a:xfrm>
            <a:off x="533369" y="2462166"/>
            <a:ext cx="11242431" cy="4708981"/>
          </a:xfrm>
          <a:prstGeom prst="rect">
            <a:avLst/>
          </a:prstGeom>
          <a:noFill/>
        </p:spPr>
        <p:txBody>
          <a:bodyPr wrap="square" rtlCol="0">
            <a:spAutoFit/>
          </a:bodyPr>
          <a:lstStyle/>
          <a:p>
            <a:pPr marL="457200" indent="-457200">
              <a:buFont typeface="+mj-lt"/>
              <a:buAutoNum type="arabicPeriod" startAt="2"/>
            </a:pPr>
            <a:r>
              <a:rPr lang="en-US" sz="2400" dirty="0">
                <a:solidFill>
                  <a:srgbClr val="000090"/>
                </a:solidFill>
                <a:latin typeface="Century Schoolbook"/>
                <a:cs typeface="Century Schoolbook"/>
              </a:rPr>
              <a:t>Would you say “Financial Management” (in all its forms) is:</a:t>
            </a:r>
          </a:p>
          <a:p>
            <a:endParaRPr lang="en-US" sz="24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90% or more of your job responsibilities</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70% to 90%</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40% to 70%</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Less than 40%</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Uh oh…I think I’m in the wrong session!</a:t>
            </a:r>
          </a:p>
          <a:p>
            <a:pPr lvl="1"/>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a:p>
            <a:endParaRPr lang="en-US" dirty="0"/>
          </a:p>
          <a:p>
            <a:pPr marL="342900" indent="-342900">
              <a:buFont typeface="+mj-lt"/>
              <a:buAutoNum type="alphaLcPeriod"/>
            </a:pPr>
            <a:endParaRPr lang="en-US" dirty="0"/>
          </a:p>
        </p:txBody>
      </p:sp>
    </p:spTree>
    <p:extLst>
      <p:ext uri="{BB962C8B-B14F-4D97-AF65-F5344CB8AC3E}">
        <p14:creationId xmlns:p14="http://schemas.microsoft.com/office/powerpoint/2010/main" val="1984411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32059" y="150628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What is Your Role Within Your Organization? </a:t>
            </a:r>
          </a:p>
        </p:txBody>
      </p:sp>
      <p:sp>
        <p:nvSpPr>
          <p:cNvPr id="9" name="TextBox 8"/>
          <p:cNvSpPr txBox="1"/>
          <p:nvPr/>
        </p:nvSpPr>
        <p:spPr>
          <a:xfrm>
            <a:off x="533369" y="2462166"/>
            <a:ext cx="11242431" cy="5078313"/>
          </a:xfrm>
          <a:prstGeom prst="rect">
            <a:avLst/>
          </a:prstGeom>
          <a:noFill/>
        </p:spPr>
        <p:txBody>
          <a:bodyPr wrap="square" rtlCol="0">
            <a:spAutoFit/>
          </a:bodyPr>
          <a:lstStyle/>
          <a:p>
            <a:pPr marL="457200" indent="-457200">
              <a:buFont typeface="+mj-lt"/>
              <a:buAutoNum type="arabicPeriod" startAt="3"/>
            </a:pPr>
            <a:r>
              <a:rPr lang="en-US" sz="2400" dirty="0">
                <a:solidFill>
                  <a:srgbClr val="000090"/>
                </a:solidFill>
                <a:latin typeface="Century Schoolbook"/>
                <a:cs typeface="Century Schoolbook"/>
              </a:rPr>
              <a:t>And what do you do for the rest of your time?</a:t>
            </a:r>
          </a:p>
          <a:p>
            <a:endParaRPr lang="en-US" sz="24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Program operations and management</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Organizational policy, planning, strategy, program development</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Other admin – HR, IT, etc.</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Other major organizational function – e.g., development, membership, 	communications &amp; marketing, CEO</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I’m new here!</a:t>
            </a:r>
          </a:p>
          <a:p>
            <a:pPr lvl="1"/>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a:p>
            <a:endParaRPr lang="en-US" dirty="0"/>
          </a:p>
          <a:p>
            <a:pPr marL="342900" indent="-342900">
              <a:buFont typeface="+mj-lt"/>
              <a:buAutoNum type="alphaLcPeriod"/>
            </a:pPr>
            <a:endParaRPr lang="en-US" dirty="0"/>
          </a:p>
        </p:txBody>
      </p:sp>
    </p:spTree>
    <p:extLst>
      <p:ext uri="{BB962C8B-B14F-4D97-AF65-F5344CB8AC3E}">
        <p14:creationId xmlns:p14="http://schemas.microsoft.com/office/powerpoint/2010/main" val="3233171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32059" y="150628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What is Your Role Within Your Organization? </a:t>
            </a:r>
          </a:p>
        </p:txBody>
      </p:sp>
      <p:sp>
        <p:nvSpPr>
          <p:cNvPr id="9" name="TextBox 8"/>
          <p:cNvSpPr txBox="1"/>
          <p:nvPr/>
        </p:nvSpPr>
        <p:spPr>
          <a:xfrm>
            <a:off x="533369" y="2462166"/>
            <a:ext cx="11242431" cy="4708981"/>
          </a:xfrm>
          <a:prstGeom prst="rect">
            <a:avLst/>
          </a:prstGeom>
          <a:noFill/>
        </p:spPr>
        <p:txBody>
          <a:bodyPr wrap="square" rtlCol="0">
            <a:spAutoFit/>
          </a:bodyPr>
          <a:lstStyle/>
          <a:p>
            <a:pPr marL="457200" indent="-457200">
              <a:buFont typeface="+mj-lt"/>
              <a:buAutoNum type="arabicPeriod" startAt="4"/>
            </a:pPr>
            <a:r>
              <a:rPr lang="en-US" sz="2400" dirty="0">
                <a:solidFill>
                  <a:srgbClr val="000090"/>
                </a:solidFill>
                <a:latin typeface="Century Schoolbook"/>
                <a:cs typeface="Century Schoolbook"/>
              </a:rPr>
              <a:t>What is your professional / educational background?</a:t>
            </a:r>
          </a:p>
          <a:p>
            <a:endParaRPr lang="en-US" sz="24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Accounting and finance</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“Program person” </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Management </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Lots and lots of real work experience (and the scars to show for it!)</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LAWYER!!</a:t>
            </a:r>
          </a:p>
          <a:p>
            <a:pPr lvl="1"/>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a:p>
            <a:endParaRPr lang="en-US" dirty="0"/>
          </a:p>
          <a:p>
            <a:pPr marL="342900" indent="-342900">
              <a:buFont typeface="+mj-lt"/>
              <a:buAutoNum type="alphaLcPeriod"/>
            </a:pPr>
            <a:endParaRPr lang="en-US" dirty="0"/>
          </a:p>
        </p:txBody>
      </p:sp>
    </p:spTree>
    <p:extLst>
      <p:ext uri="{BB962C8B-B14F-4D97-AF65-F5344CB8AC3E}">
        <p14:creationId xmlns:p14="http://schemas.microsoft.com/office/powerpoint/2010/main" val="2735304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32059" y="150628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What Are Your “Financial Leadership” Challenges?  </a:t>
            </a:r>
          </a:p>
        </p:txBody>
      </p:sp>
      <p:sp>
        <p:nvSpPr>
          <p:cNvPr id="9" name="TextBox 8"/>
          <p:cNvSpPr txBox="1"/>
          <p:nvPr/>
        </p:nvSpPr>
        <p:spPr>
          <a:xfrm>
            <a:off x="550303" y="2343632"/>
            <a:ext cx="11242431" cy="4708981"/>
          </a:xfrm>
          <a:prstGeom prst="rect">
            <a:avLst/>
          </a:prstGeom>
          <a:noFill/>
        </p:spPr>
        <p:txBody>
          <a:bodyPr wrap="square" rtlCol="0">
            <a:spAutoFit/>
          </a:bodyPr>
          <a:lstStyle/>
          <a:p>
            <a:pPr marL="342900" indent="-342900">
              <a:buFont typeface="Wingdings" charset="2"/>
              <a:buChar char="q"/>
            </a:pPr>
            <a:r>
              <a:rPr lang="en-US" sz="2400" dirty="0">
                <a:solidFill>
                  <a:srgbClr val="000090"/>
                </a:solidFill>
                <a:latin typeface="Century Schoolbook"/>
                <a:cs typeface="Century Schoolbook"/>
              </a:rPr>
              <a:t>Everyday challenges / issues / concerns within your organization</a:t>
            </a:r>
          </a:p>
          <a:p>
            <a:endParaRPr lang="en-US" sz="2400" dirty="0">
              <a:solidFill>
                <a:srgbClr val="000090"/>
              </a:solidFill>
              <a:latin typeface="Century Schoolbook"/>
              <a:cs typeface="Century Schoolbook"/>
            </a:endParaRPr>
          </a:p>
          <a:p>
            <a:pPr marL="342900" indent="-342900">
              <a:buFont typeface="Wingdings" charset="2"/>
              <a:buChar char="q"/>
            </a:pPr>
            <a:r>
              <a:rPr lang="en-US" sz="2400" dirty="0">
                <a:solidFill>
                  <a:srgbClr val="000090"/>
                </a:solidFill>
                <a:latin typeface="Century Schoolbook"/>
                <a:cs typeface="Century Schoolbook"/>
              </a:rPr>
              <a:t>What keeps you up at night – or wakes you up in the morning?</a:t>
            </a:r>
          </a:p>
          <a:p>
            <a:endParaRPr lang="en-US" sz="2400" dirty="0">
              <a:solidFill>
                <a:srgbClr val="000090"/>
              </a:solidFill>
              <a:latin typeface="Century Schoolbook"/>
              <a:cs typeface="Century Schoolbook"/>
            </a:endParaRPr>
          </a:p>
          <a:p>
            <a:pPr marL="342900" indent="-342900">
              <a:buFont typeface="Wingdings" charset="2"/>
              <a:buChar char="q"/>
            </a:pPr>
            <a:r>
              <a:rPr lang="en-US" sz="2400" dirty="0">
                <a:solidFill>
                  <a:srgbClr val="000090"/>
                </a:solidFill>
                <a:latin typeface="Century Schoolbook"/>
                <a:cs typeface="Century Schoolbook"/>
              </a:rPr>
              <a:t>What do you need that you don’t have (other than $$)?</a:t>
            </a:r>
          </a:p>
          <a:p>
            <a:endParaRPr lang="en-US" sz="2400" dirty="0">
              <a:solidFill>
                <a:srgbClr val="000090"/>
              </a:solidFill>
              <a:latin typeface="Century Schoolbook"/>
              <a:cs typeface="Century Schoolbook"/>
            </a:endParaRPr>
          </a:p>
          <a:p>
            <a:pPr marL="342900" indent="-342900">
              <a:buFont typeface="Wingdings" charset="2"/>
              <a:buChar char="q"/>
            </a:pPr>
            <a:r>
              <a:rPr lang="en-US" sz="2400" dirty="0">
                <a:solidFill>
                  <a:srgbClr val="000090"/>
                </a:solidFill>
                <a:latin typeface="Century Schoolbook"/>
                <a:cs typeface="Century Schoolbook"/>
              </a:rPr>
              <a:t>What do you need to know (other than “the future”) to do better?</a:t>
            </a:r>
          </a:p>
          <a:p>
            <a:endParaRPr lang="en-US" sz="2400" dirty="0">
              <a:solidFill>
                <a:srgbClr val="000090"/>
              </a:solidFill>
              <a:latin typeface="Century Schoolbook"/>
              <a:cs typeface="Century Schoolbook"/>
            </a:endParaRPr>
          </a:p>
          <a:p>
            <a:pPr marL="342900" indent="-342900">
              <a:buFont typeface="Wingdings" charset="2"/>
              <a:buChar char="q"/>
            </a:pPr>
            <a:r>
              <a:rPr lang="en-US" sz="2400" dirty="0">
                <a:solidFill>
                  <a:srgbClr val="000090"/>
                </a:solidFill>
                <a:latin typeface="Century Schoolbook"/>
                <a:cs typeface="Century Schoolbook"/>
              </a:rPr>
              <a:t>How can you make your organization better (and your AmeriCorps project 	more successful)?</a:t>
            </a:r>
          </a:p>
          <a:p>
            <a:endParaRPr lang="en-US" sz="2400" dirty="0">
              <a:solidFill>
                <a:srgbClr val="000090"/>
              </a:solidFill>
              <a:latin typeface="Century Schoolbook"/>
              <a:cs typeface="Century Schoolbook"/>
            </a:endParaRPr>
          </a:p>
          <a:p>
            <a:endParaRPr lang="en-US" dirty="0"/>
          </a:p>
          <a:p>
            <a:pPr marL="342900" indent="-342900">
              <a:buFont typeface="+mj-lt"/>
              <a:buAutoNum type="alphaLcPeriod"/>
            </a:pPr>
            <a:endParaRPr lang="en-US" dirty="0"/>
          </a:p>
        </p:txBody>
      </p:sp>
    </p:spTree>
    <p:extLst>
      <p:ext uri="{BB962C8B-B14F-4D97-AF65-F5344CB8AC3E}">
        <p14:creationId xmlns:p14="http://schemas.microsoft.com/office/powerpoint/2010/main" val="2891792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Current Issues in Nonprofit Financial Management</a:t>
            </a:r>
          </a:p>
        </p:txBody>
      </p:sp>
      <p:sp>
        <p:nvSpPr>
          <p:cNvPr id="9" name="TextBox 8"/>
          <p:cNvSpPr txBox="1"/>
          <p:nvPr/>
        </p:nvSpPr>
        <p:spPr>
          <a:xfrm>
            <a:off x="338666" y="2285999"/>
            <a:ext cx="11497734" cy="3970318"/>
          </a:xfrm>
          <a:prstGeom prst="rect">
            <a:avLst/>
          </a:prstGeom>
          <a:noFill/>
        </p:spPr>
        <p:txBody>
          <a:bodyPr wrap="square" rtlCol="0">
            <a:spAutoFit/>
          </a:bodyPr>
          <a:lstStyle/>
          <a:p>
            <a:r>
              <a:rPr lang="en-US" sz="2400" dirty="0">
                <a:solidFill>
                  <a:srgbClr val="000090"/>
                </a:solidFill>
                <a:latin typeface="Century Schoolbook"/>
                <a:cs typeface="Century Schoolbook"/>
              </a:rPr>
              <a:t>From the Program Organizers:</a:t>
            </a:r>
          </a:p>
          <a:p>
            <a:endParaRPr lang="en-US"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Financial Leadership </a:t>
            </a:r>
          </a:p>
          <a:p>
            <a:pPr marL="1371600" lvl="2" indent="-457200">
              <a:buFont typeface="Arial"/>
              <a:buChar char="•"/>
            </a:pPr>
            <a:r>
              <a:rPr lang="en-US" sz="2400" dirty="0">
                <a:solidFill>
                  <a:srgbClr val="000090"/>
                </a:solidFill>
                <a:latin typeface="Century Schoolbook"/>
                <a:cs typeface="Century Schoolbook"/>
              </a:rPr>
              <a:t>Role</a:t>
            </a:r>
          </a:p>
          <a:p>
            <a:pPr marL="1371600" lvl="2" indent="-457200">
              <a:buFont typeface="Arial"/>
              <a:buChar char="•"/>
            </a:pPr>
            <a:r>
              <a:rPr lang="en-US" sz="2400" dirty="0">
                <a:solidFill>
                  <a:srgbClr val="000090"/>
                </a:solidFill>
                <a:latin typeface="Century Schoolbook"/>
                <a:cs typeface="Century Schoolbook"/>
              </a:rPr>
              <a:t>Communications (board, CEO, staff, etc.)</a:t>
            </a:r>
          </a:p>
          <a:p>
            <a:pPr marL="1371600" lvl="2" indent="-457200">
              <a:buFont typeface="Arial"/>
              <a:buChar char="•"/>
            </a:pPr>
            <a:endParaRPr lang="en-US"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Emerging External Challenges</a:t>
            </a:r>
          </a:p>
          <a:p>
            <a:pPr marL="1371600" lvl="2" indent="-457200">
              <a:buFont typeface="Arial"/>
              <a:buChar char="•"/>
            </a:pPr>
            <a:r>
              <a:rPr lang="en-US" sz="2400" dirty="0">
                <a:solidFill>
                  <a:srgbClr val="000090"/>
                </a:solidFill>
                <a:latin typeface="Century Schoolbook"/>
                <a:cs typeface="Century Schoolbook"/>
              </a:rPr>
              <a:t>Technology &amp; </a:t>
            </a:r>
            <a:r>
              <a:rPr lang="en-US" sz="2400" dirty="0" err="1">
                <a:solidFill>
                  <a:srgbClr val="000090"/>
                </a:solidFill>
                <a:latin typeface="Century Schoolbook"/>
                <a:cs typeface="Century Schoolbook"/>
              </a:rPr>
              <a:t>Cybersecurity</a:t>
            </a:r>
            <a:endParaRPr lang="en-US" sz="2400" dirty="0">
              <a:solidFill>
                <a:srgbClr val="000090"/>
              </a:solidFill>
              <a:latin typeface="Century Schoolbook"/>
              <a:cs typeface="Century Schoolbook"/>
            </a:endParaRPr>
          </a:p>
          <a:p>
            <a:pPr marL="1371600" lvl="2" indent="-457200">
              <a:buFont typeface="Arial"/>
              <a:buChar char="•"/>
            </a:pPr>
            <a:r>
              <a:rPr lang="en-US" sz="2400" dirty="0">
                <a:solidFill>
                  <a:srgbClr val="000090"/>
                </a:solidFill>
                <a:latin typeface="Century Schoolbook"/>
                <a:cs typeface="Century Schoolbook"/>
              </a:rPr>
              <a:t>IRS / 990 Changes</a:t>
            </a:r>
          </a:p>
          <a:p>
            <a:pPr marL="1371600" lvl="2" indent="-457200">
              <a:buFont typeface="Arial"/>
              <a:buChar char="•"/>
            </a:pPr>
            <a:endParaRPr lang="en-US"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Future Directions / Trends</a:t>
            </a:r>
          </a:p>
        </p:txBody>
      </p:sp>
    </p:spTree>
    <p:extLst>
      <p:ext uri="{BB962C8B-B14F-4D97-AF65-F5344CB8AC3E}">
        <p14:creationId xmlns:p14="http://schemas.microsoft.com/office/powerpoint/2010/main" val="231061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Current Issues in Nonprofit Financial Management</a:t>
            </a:r>
          </a:p>
        </p:txBody>
      </p:sp>
      <p:sp>
        <p:nvSpPr>
          <p:cNvPr id="9" name="TextBox 8"/>
          <p:cNvSpPr txBox="1"/>
          <p:nvPr/>
        </p:nvSpPr>
        <p:spPr>
          <a:xfrm>
            <a:off x="355599" y="2218266"/>
            <a:ext cx="11497734" cy="4247316"/>
          </a:xfrm>
          <a:prstGeom prst="rect">
            <a:avLst/>
          </a:prstGeom>
          <a:noFill/>
        </p:spPr>
        <p:txBody>
          <a:bodyPr wrap="square" rtlCol="0">
            <a:spAutoFit/>
          </a:bodyPr>
          <a:lstStyle/>
          <a:p>
            <a:r>
              <a:rPr lang="en-US" sz="2400" dirty="0">
                <a:solidFill>
                  <a:srgbClr val="000090"/>
                </a:solidFill>
                <a:latin typeface="Century Schoolbook"/>
                <a:cs typeface="Century Schoolbook"/>
              </a:rPr>
              <a:t>NYCON / Johns Hopkins Report (Jan 2017):</a:t>
            </a:r>
          </a:p>
          <a:p>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Insufficient funding (from government) vs. too much (and growing) 	demand</a:t>
            </a:r>
          </a:p>
          <a:p>
            <a:pPr marL="914400" lvl="1" indent="-457200">
              <a:buFont typeface="+mj-lt"/>
              <a:buAutoNum type="arabicPeriod"/>
            </a:pPr>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Insufficient flexibility in nonprofit budgets – limited “discretionary” 	funding, tight program budgets, low overheads – no ability to invest in 	organizational improvements</a:t>
            </a:r>
          </a:p>
          <a:p>
            <a:pPr marL="914400" lvl="1" indent="-457200">
              <a:buFont typeface="+mj-lt"/>
              <a:buAutoNum type="arabicPeriod"/>
            </a:pPr>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Labor issues – competitive wages and benefits, focus on direct “program” 	funding (and associated accounting requirements)</a:t>
            </a:r>
          </a:p>
          <a:p>
            <a:pPr marL="914400" lvl="1" indent="-457200">
              <a:buFont typeface="+mj-lt"/>
              <a:buAutoNum type="arabicPeriod"/>
            </a:pPr>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Compliance  – “unfunded” regulatory, administrative, reporting costs</a:t>
            </a:r>
          </a:p>
        </p:txBody>
      </p:sp>
    </p:spTree>
    <p:extLst>
      <p:ext uri="{BB962C8B-B14F-4D97-AF65-F5344CB8AC3E}">
        <p14:creationId xmlns:p14="http://schemas.microsoft.com/office/powerpoint/2010/main" val="2806849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Current Issues in Nonprofit Financial Management</a:t>
            </a:r>
          </a:p>
        </p:txBody>
      </p:sp>
      <p:sp>
        <p:nvSpPr>
          <p:cNvPr id="9" name="TextBox 8"/>
          <p:cNvSpPr txBox="1"/>
          <p:nvPr/>
        </p:nvSpPr>
        <p:spPr>
          <a:xfrm>
            <a:off x="406400" y="2150532"/>
            <a:ext cx="11497734" cy="4339649"/>
          </a:xfrm>
          <a:prstGeom prst="rect">
            <a:avLst/>
          </a:prstGeom>
          <a:noFill/>
        </p:spPr>
        <p:txBody>
          <a:bodyPr wrap="square" rtlCol="0">
            <a:spAutoFit/>
          </a:bodyPr>
          <a:lstStyle/>
          <a:p>
            <a:r>
              <a:rPr lang="en-US" sz="2400" dirty="0" err="1">
                <a:solidFill>
                  <a:srgbClr val="000090"/>
                </a:solidFill>
                <a:latin typeface="Century Schoolbook"/>
                <a:cs typeface="Century Schoolbook"/>
              </a:rPr>
              <a:t>UAlbany</a:t>
            </a:r>
            <a:r>
              <a:rPr lang="en-US" sz="2400" dirty="0">
                <a:solidFill>
                  <a:srgbClr val="000090"/>
                </a:solidFill>
                <a:latin typeface="Century Schoolbook"/>
                <a:cs typeface="Century Schoolbook"/>
              </a:rPr>
              <a:t> Institute for Nonprofit Leadership Workshops (September 2016):</a:t>
            </a:r>
          </a:p>
          <a:p>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Insufficient funding and staffing</a:t>
            </a:r>
          </a:p>
          <a:p>
            <a:pPr marL="914400" lvl="1" indent="-457200">
              <a:buFont typeface="+mj-lt"/>
              <a:buAutoNum type="arabicPeriod"/>
            </a:pPr>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Boards and leadership</a:t>
            </a:r>
          </a:p>
          <a:p>
            <a:pPr marL="914400" lvl="1" indent="-457200">
              <a:buFont typeface="+mj-lt"/>
              <a:buAutoNum type="arabicPeriod"/>
            </a:pPr>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Administrative capacity</a:t>
            </a:r>
          </a:p>
          <a:p>
            <a:pPr marL="914400" lvl="1" indent="-457200">
              <a:buFont typeface="+mj-lt"/>
              <a:buAutoNum type="arabicPeriod"/>
            </a:pPr>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Collaboration (vs. competition)</a:t>
            </a:r>
          </a:p>
          <a:p>
            <a:pPr marL="914400" lvl="1" indent="-457200">
              <a:buFont typeface="+mj-lt"/>
              <a:buAutoNum type="arabicPeriod"/>
            </a:pPr>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Pace of change</a:t>
            </a:r>
          </a:p>
          <a:p>
            <a:pPr marL="914400" lvl="1" indent="-457200">
              <a:buFont typeface="+mj-lt"/>
              <a:buAutoNum type="arabicPeriod"/>
            </a:pPr>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Regulatory issues</a:t>
            </a:r>
          </a:p>
          <a:p>
            <a:pPr marL="914400" lvl="1" indent="-457200">
              <a:buFont typeface="+mj-lt"/>
              <a:buAutoNum type="arabicPeriod"/>
            </a:pPr>
            <a:endParaRPr lang="en-US" sz="12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Visibility / public perception</a:t>
            </a:r>
          </a:p>
        </p:txBody>
      </p:sp>
    </p:spTree>
    <p:extLst>
      <p:ext uri="{BB962C8B-B14F-4D97-AF65-F5344CB8AC3E}">
        <p14:creationId xmlns:p14="http://schemas.microsoft.com/office/powerpoint/2010/main" val="118873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42653" y="1282387"/>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Nonprofit Financial Leadership </a:t>
            </a:r>
          </a:p>
        </p:txBody>
      </p:sp>
      <p:sp>
        <p:nvSpPr>
          <p:cNvPr id="9" name="TextBox 8"/>
          <p:cNvSpPr txBox="1"/>
          <p:nvPr/>
        </p:nvSpPr>
        <p:spPr>
          <a:xfrm>
            <a:off x="445572" y="2048861"/>
            <a:ext cx="11242431" cy="4154983"/>
          </a:xfrm>
          <a:prstGeom prst="rect">
            <a:avLst/>
          </a:prstGeom>
          <a:noFill/>
        </p:spPr>
        <p:txBody>
          <a:bodyPr wrap="square" rtlCol="0">
            <a:spAutoFit/>
          </a:bodyPr>
          <a:lstStyle/>
          <a:p>
            <a:r>
              <a:rPr lang="en-US" sz="2400" dirty="0">
                <a:solidFill>
                  <a:srgbClr val="000090"/>
                </a:solidFill>
                <a:latin typeface="Century Schoolbook"/>
                <a:cs typeface="Century Schoolbook"/>
              </a:rPr>
              <a:t>Issues in Focus for Today:</a:t>
            </a:r>
          </a:p>
          <a:p>
            <a:endParaRPr lang="en-US" sz="24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Role &amp; responsibilities of financial managers in nonprofit organizations</a:t>
            </a:r>
          </a:p>
          <a:p>
            <a:pPr lvl="1"/>
            <a:endParaRPr lang="en-US"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Internal &amp; external communication of financial information</a:t>
            </a:r>
          </a:p>
          <a:p>
            <a:pPr lvl="1"/>
            <a:endParaRPr lang="en-US"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Enabling programs &amp; advancing the enterprise </a:t>
            </a:r>
          </a:p>
          <a:p>
            <a:pPr lvl="1"/>
            <a:endParaRPr lang="en-US"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Enterprise risk management (including </a:t>
            </a:r>
            <a:r>
              <a:rPr lang="en-US" sz="2400" dirty="0" err="1">
                <a:solidFill>
                  <a:srgbClr val="000090"/>
                </a:solidFill>
                <a:latin typeface="Century Schoolbook"/>
                <a:cs typeface="Century Schoolbook"/>
              </a:rPr>
              <a:t>cybersecurity</a:t>
            </a:r>
            <a:r>
              <a:rPr lang="en-US" sz="2400" dirty="0">
                <a:solidFill>
                  <a:srgbClr val="000090"/>
                </a:solidFill>
                <a:latin typeface="Century Schoolbook"/>
                <a:cs typeface="Century Schoolbook"/>
              </a:rPr>
              <a:t>)</a:t>
            </a:r>
          </a:p>
          <a:p>
            <a:pPr lvl="1"/>
            <a:endParaRPr lang="en-US"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Emerging trends – challenges and opportunities</a:t>
            </a:r>
          </a:p>
          <a:p>
            <a:r>
              <a:rPr lang="en-US" sz="2400" dirty="0">
                <a:solidFill>
                  <a:srgbClr val="000090"/>
                </a:solidFill>
                <a:latin typeface="Century Schoolbook"/>
                <a:cs typeface="Century Schoolbook"/>
              </a:rPr>
              <a:t> </a:t>
            </a:r>
          </a:p>
        </p:txBody>
      </p:sp>
    </p:spTree>
    <p:extLst>
      <p:ext uri="{BB962C8B-B14F-4D97-AF65-F5344CB8AC3E}">
        <p14:creationId xmlns:p14="http://schemas.microsoft.com/office/powerpoint/2010/main" val="3159922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76518" y="1976654"/>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What IS Your Role? </a:t>
            </a:r>
          </a:p>
        </p:txBody>
      </p:sp>
      <p:pic>
        <p:nvPicPr>
          <p:cNvPr id="8" name="Picture 7"/>
          <p:cNvPicPr>
            <a:picLocks noChangeAspect="1"/>
          </p:cNvPicPr>
          <p:nvPr/>
        </p:nvPicPr>
        <p:blipFill>
          <a:blip r:embed="rId4"/>
          <a:stretch>
            <a:fillRect/>
          </a:stretch>
        </p:blipFill>
        <p:spPr>
          <a:xfrm>
            <a:off x="969432" y="1693331"/>
            <a:ext cx="2518833" cy="2518833"/>
          </a:xfrm>
          <a:prstGeom prst="rect">
            <a:avLst/>
          </a:prstGeom>
        </p:spPr>
      </p:pic>
      <p:pic>
        <p:nvPicPr>
          <p:cNvPr id="12" name="Picture 11"/>
          <p:cNvPicPr>
            <a:picLocks noChangeAspect="1"/>
          </p:cNvPicPr>
          <p:nvPr/>
        </p:nvPicPr>
        <p:blipFill>
          <a:blip r:embed="rId5"/>
          <a:stretch>
            <a:fillRect/>
          </a:stretch>
        </p:blipFill>
        <p:spPr>
          <a:xfrm>
            <a:off x="8135527" y="4182533"/>
            <a:ext cx="3853274" cy="2167467"/>
          </a:xfrm>
          <a:prstGeom prst="rect">
            <a:avLst/>
          </a:prstGeom>
        </p:spPr>
      </p:pic>
      <p:pic>
        <p:nvPicPr>
          <p:cNvPr id="13" name="Picture 12"/>
          <p:cNvPicPr>
            <a:picLocks noChangeAspect="1"/>
          </p:cNvPicPr>
          <p:nvPr/>
        </p:nvPicPr>
        <p:blipFill>
          <a:blip r:embed="rId6"/>
          <a:stretch>
            <a:fillRect/>
          </a:stretch>
        </p:blipFill>
        <p:spPr>
          <a:xfrm>
            <a:off x="406400" y="4377265"/>
            <a:ext cx="3386667" cy="1905000"/>
          </a:xfrm>
          <a:prstGeom prst="rect">
            <a:avLst/>
          </a:prstGeom>
        </p:spPr>
      </p:pic>
      <p:pic>
        <p:nvPicPr>
          <p:cNvPr id="16" name="Picture 15"/>
          <p:cNvPicPr>
            <a:picLocks noChangeAspect="1"/>
          </p:cNvPicPr>
          <p:nvPr/>
        </p:nvPicPr>
        <p:blipFill>
          <a:blip r:embed="rId7"/>
          <a:stretch>
            <a:fillRect/>
          </a:stretch>
        </p:blipFill>
        <p:spPr>
          <a:xfrm>
            <a:off x="4231454" y="3189815"/>
            <a:ext cx="3631260" cy="2042584"/>
          </a:xfrm>
          <a:prstGeom prst="rect">
            <a:avLst/>
          </a:prstGeom>
        </p:spPr>
      </p:pic>
      <p:pic>
        <p:nvPicPr>
          <p:cNvPr id="18" name="Picture 17"/>
          <p:cNvPicPr>
            <a:picLocks noChangeAspect="1"/>
          </p:cNvPicPr>
          <p:nvPr/>
        </p:nvPicPr>
        <p:blipFill>
          <a:blip r:embed="rId8"/>
          <a:stretch>
            <a:fillRect/>
          </a:stretch>
        </p:blipFill>
        <p:spPr>
          <a:xfrm>
            <a:off x="8593667" y="1727200"/>
            <a:ext cx="3204308" cy="2082800"/>
          </a:xfrm>
          <a:prstGeom prst="rect">
            <a:avLst/>
          </a:prstGeom>
        </p:spPr>
      </p:pic>
    </p:spTree>
    <p:extLst>
      <p:ext uri="{BB962C8B-B14F-4D97-AF65-F5344CB8AC3E}">
        <p14:creationId xmlns:p14="http://schemas.microsoft.com/office/powerpoint/2010/main" val="2662136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Discussion Scenario </a:t>
            </a:r>
          </a:p>
        </p:txBody>
      </p:sp>
      <p:sp>
        <p:nvSpPr>
          <p:cNvPr id="9" name="TextBox 8"/>
          <p:cNvSpPr txBox="1"/>
          <p:nvPr/>
        </p:nvSpPr>
        <p:spPr>
          <a:xfrm>
            <a:off x="428638" y="2268994"/>
            <a:ext cx="11242431" cy="3416320"/>
          </a:xfrm>
          <a:prstGeom prst="rect">
            <a:avLst/>
          </a:prstGeom>
          <a:noFill/>
        </p:spPr>
        <p:txBody>
          <a:bodyPr wrap="square" rtlCol="0">
            <a:spAutoFit/>
          </a:bodyPr>
          <a:lstStyle/>
          <a:p>
            <a:pPr marL="50800" indent="0">
              <a:buClrTx/>
              <a:buFont typeface="Wingdings" pitchFamily="2" charset="2"/>
              <a:buNone/>
            </a:pPr>
            <a:r>
              <a:rPr lang="en-US" altLang="en-US" sz="2400" dirty="0">
                <a:solidFill>
                  <a:srgbClr val="000090"/>
                </a:solidFill>
                <a:latin typeface="Century Schoolbook" pitchFamily="18" charset="0"/>
              </a:rPr>
              <a:t>You are the Chief Financial Officer for the Massachusetts State Police. In addition to criminal investigation and emergency response, the  Massachusetts State Police is responsible for patrol of all interstate and state highways, 24 hours per day, 365 days a year. A significant amount of the State Police budget is spent on gas for patrol cars. </a:t>
            </a:r>
          </a:p>
          <a:p>
            <a:pPr marL="50800" indent="0">
              <a:buClrTx/>
              <a:buFont typeface="Wingdings" pitchFamily="2" charset="2"/>
              <a:buNone/>
            </a:pPr>
            <a:endParaRPr lang="en-US" altLang="en-US" dirty="0">
              <a:solidFill>
                <a:srgbClr val="000090"/>
              </a:solidFill>
              <a:latin typeface="Century Schoolbook" pitchFamily="18" charset="0"/>
            </a:endParaRPr>
          </a:p>
          <a:p>
            <a:pPr marL="50800" indent="0">
              <a:buClrTx/>
              <a:buFont typeface="Wingdings" pitchFamily="2" charset="2"/>
              <a:buNone/>
            </a:pPr>
            <a:r>
              <a:rPr lang="en-US" altLang="en-US" sz="2400" dirty="0">
                <a:solidFill>
                  <a:srgbClr val="000090"/>
                </a:solidFill>
                <a:latin typeface="Century Schoolbook" pitchFamily="18" charset="0"/>
              </a:rPr>
              <a:t>It is February 1</a:t>
            </a:r>
            <a:r>
              <a:rPr lang="en-US" altLang="en-US" sz="2400" baseline="30000" dirty="0">
                <a:solidFill>
                  <a:srgbClr val="000090"/>
                </a:solidFill>
                <a:latin typeface="Century Schoolbook" pitchFamily="18" charset="0"/>
              </a:rPr>
              <a:t>st</a:t>
            </a:r>
            <a:r>
              <a:rPr lang="en-US" altLang="en-US" sz="2400" dirty="0">
                <a:solidFill>
                  <a:srgbClr val="000090"/>
                </a:solidFill>
                <a:latin typeface="Century Schoolbook" pitchFamily="18" charset="0"/>
              </a:rPr>
              <a:t> and you are 2/3rds of the way through your state’s fiscal year, when a major conflict in the Middle East results in a 40% spike in the price of gas. What do </a:t>
            </a:r>
            <a:r>
              <a:rPr lang="en-US" altLang="en-US" sz="2400" u="sng" dirty="0">
                <a:solidFill>
                  <a:srgbClr val="000090"/>
                </a:solidFill>
                <a:latin typeface="Century Schoolbook" pitchFamily="18" charset="0"/>
              </a:rPr>
              <a:t>you</a:t>
            </a:r>
            <a:r>
              <a:rPr lang="en-US" altLang="en-US" sz="2400" dirty="0">
                <a:solidFill>
                  <a:srgbClr val="000090"/>
                </a:solidFill>
                <a:latin typeface="Century Schoolbook" pitchFamily="18" charset="0"/>
              </a:rPr>
              <a:t> do?</a:t>
            </a:r>
          </a:p>
        </p:txBody>
      </p:sp>
    </p:spTree>
    <p:extLst>
      <p:ext uri="{BB962C8B-B14F-4D97-AF65-F5344CB8AC3E}">
        <p14:creationId xmlns:p14="http://schemas.microsoft.com/office/powerpoint/2010/main" val="613230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About Me</a:t>
            </a:r>
          </a:p>
        </p:txBody>
      </p:sp>
      <p:sp>
        <p:nvSpPr>
          <p:cNvPr id="9" name="TextBox 8"/>
          <p:cNvSpPr txBox="1"/>
          <p:nvPr/>
        </p:nvSpPr>
        <p:spPr>
          <a:xfrm>
            <a:off x="410450" y="2092141"/>
            <a:ext cx="11242431" cy="4339649"/>
          </a:xfrm>
          <a:prstGeom prst="rect">
            <a:avLst/>
          </a:prstGeom>
          <a:noFill/>
        </p:spPr>
        <p:txBody>
          <a:bodyPr wrap="square" rtlCol="0">
            <a:spAutoFit/>
          </a:bodyPr>
          <a:lstStyle/>
          <a:p>
            <a:r>
              <a:rPr lang="en-US" sz="2200" dirty="0">
                <a:solidFill>
                  <a:srgbClr val="000090"/>
                </a:solidFill>
                <a:latin typeface="Century Schoolbook"/>
                <a:cs typeface="Century Schoolbook"/>
              </a:rPr>
              <a:t>Pete Finn</a:t>
            </a:r>
          </a:p>
          <a:p>
            <a:endParaRPr lang="en-US" sz="1200" dirty="0">
              <a:solidFill>
                <a:srgbClr val="000090"/>
              </a:solidFill>
              <a:latin typeface="Century Schoolbook"/>
              <a:cs typeface="Century Schoolbook"/>
            </a:endParaRPr>
          </a:p>
          <a:p>
            <a:pPr marL="342900" indent="-342900">
              <a:buFont typeface="Arial"/>
              <a:buChar char="•"/>
            </a:pPr>
            <a:r>
              <a:rPr lang="en-US" sz="2200" dirty="0">
                <a:solidFill>
                  <a:srgbClr val="000090"/>
                </a:solidFill>
                <a:latin typeface="Century Schoolbook"/>
                <a:cs typeface="Century Schoolbook"/>
              </a:rPr>
              <a:t>Public Service Professor, Public Administration &amp; Policy (2012 to present). 	Adjunct Professor (2008 to 2011). Founding / steering committee 	member, </a:t>
            </a:r>
            <a:r>
              <a:rPr lang="en-US" sz="2200" dirty="0" err="1">
                <a:solidFill>
                  <a:srgbClr val="000090"/>
                </a:solidFill>
                <a:latin typeface="Century Schoolbook"/>
                <a:cs typeface="Century Schoolbook"/>
              </a:rPr>
              <a:t>UAlbany</a:t>
            </a:r>
            <a:r>
              <a:rPr lang="en-US" sz="2200" dirty="0">
                <a:solidFill>
                  <a:srgbClr val="000090"/>
                </a:solidFill>
                <a:latin typeface="Century Schoolbook"/>
                <a:cs typeface="Century Schoolbook"/>
              </a:rPr>
              <a:t> Institute of Nonprofit Leadership and Community 	Development 	(2016 to present)</a:t>
            </a:r>
          </a:p>
          <a:p>
            <a:pPr marL="342900" indent="-342900">
              <a:buFont typeface="Arial"/>
              <a:buChar char="•"/>
            </a:pPr>
            <a:r>
              <a:rPr lang="en-US" sz="2200" dirty="0">
                <a:solidFill>
                  <a:srgbClr val="000090"/>
                </a:solidFill>
                <a:latin typeface="Century Schoolbook"/>
                <a:cs typeface="Century Schoolbook"/>
              </a:rPr>
              <a:t>Deputy Commissioner for Finance and Administration, NYS Parks (2007 to 2011). 	CIO / Finance Director / Assistant Finance Director / Budget Supervisor, NYS 	Parks (1983 to 2007). Began NY state career in 1978. </a:t>
            </a:r>
          </a:p>
          <a:p>
            <a:pPr marL="342900" indent="-342900">
              <a:buFont typeface="Arial"/>
              <a:buChar char="•"/>
            </a:pPr>
            <a:r>
              <a:rPr lang="en-US" sz="2200" dirty="0">
                <a:solidFill>
                  <a:srgbClr val="000090"/>
                </a:solidFill>
                <a:latin typeface="Century Schoolbook"/>
                <a:cs typeface="Century Schoolbook"/>
              </a:rPr>
              <a:t>Executive Director, America’s State Parks Foundation (2011 to 2016) and 	President, Park Resources LLC (2011 to present).</a:t>
            </a:r>
          </a:p>
          <a:p>
            <a:pPr marL="342900" indent="-342900">
              <a:buFont typeface="Arial"/>
              <a:buChar char="•"/>
            </a:pPr>
            <a:r>
              <a:rPr lang="en-US" sz="2200" dirty="0">
                <a:solidFill>
                  <a:srgbClr val="000090"/>
                </a:solidFill>
                <a:latin typeface="Century Schoolbook"/>
                <a:cs typeface="Century Schoolbook"/>
              </a:rPr>
              <a:t>MPA, Rockefeller College, </a:t>
            </a:r>
            <a:r>
              <a:rPr lang="en-US" sz="2200" dirty="0" err="1">
                <a:solidFill>
                  <a:srgbClr val="000090"/>
                </a:solidFill>
                <a:latin typeface="Century Schoolbook"/>
                <a:cs typeface="Century Schoolbook"/>
              </a:rPr>
              <a:t>UAlbany</a:t>
            </a:r>
            <a:r>
              <a:rPr lang="en-US" sz="2200" dirty="0">
                <a:solidFill>
                  <a:srgbClr val="000090"/>
                </a:solidFill>
                <a:latin typeface="Century Schoolbook"/>
                <a:cs typeface="Century Schoolbook"/>
              </a:rPr>
              <a:t> (1977) and BS, Forestry &amp; Biology, SUNY 	Environmental Science &amp; Forestry and Syracuse University (1976)</a:t>
            </a:r>
          </a:p>
        </p:txBody>
      </p:sp>
    </p:spTree>
    <p:extLst>
      <p:ext uri="{BB962C8B-B14F-4D97-AF65-F5344CB8AC3E}">
        <p14:creationId xmlns:p14="http://schemas.microsoft.com/office/powerpoint/2010/main" val="30674275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42653" y="1282387"/>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Nonprofit Financial Leadership </a:t>
            </a:r>
          </a:p>
        </p:txBody>
      </p:sp>
      <p:sp>
        <p:nvSpPr>
          <p:cNvPr id="9" name="TextBox 8"/>
          <p:cNvSpPr txBox="1"/>
          <p:nvPr/>
        </p:nvSpPr>
        <p:spPr>
          <a:xfrm>
            <a:off x="445572" y="2048861"/>
            <a:ext cx="11242431" cy="3970318"/>
          </a:xfrm>
          <a:prstGeom prst="rect">
            <a:avLst/>
          </a:prstGeom>
          <a:noFill/>
        </p:spPr>
        <p:txBody>
          <a:bodyPr wrap="square" rtlCol="0">
            <a:spAutoFit/>
          </a:bodyPr>
          <a:lstStyle/>
          <a:p>
            <a:pPr marL="514350" indent="-514350">
              <a:buClr>
                <a:srgbClr val="002060"/>
              </a:buClr>
              <a:buSzPct val="100000"/>
              <a:buNone/>
              <a:defRPr/>
            </a:pPr>
            <a:r>
              <a:rPr lang="en-US" sz="2400" u="sng" dirty="0">
                <a:solidFill>
                  <a:srgbClr val="000090"/>
                </a:solidFill>
                <a:latin typeface="Century Schoolbook" pitchFamily="18" charset="0"/>
              </a:rPr>
              <a:t>Financial Management Goals</a:t>
            </a:r>
            <a:r>
              <a:rPr lang="en-US" sz="2400" dirty="0">
                <a:solidFill>
                  <a:srgbClr val="000090"/>
                </a:solidFill>
                <a:latin typeface="Century Schoolbook" pitchFamily="18" charset="0"/>
              </a:rPr>
              <a:t>:</a:t>
            </a:r>
          </a:p>
          <a:p>
            <a:pPr marL="514350" indent="-514350">
              <a:buClr>
                <a:srgbClr val="002060"/>
              </a:buClr>
              <a:buSzPct val="100000"/>
              <a:buNone/>
              <a:defRPr/>
            </a:pPr>
            <a:endParaRPr lang="en-US" dirty="0">
              <a:solidFill>
                <a:srgbClr val="000090"/>
              </a:solidFill>
              <a:latin typeface="Century Schoolbook" pitchFamily="18" charset="0"/>
            </a:endParaRPr>
          </a:p>
          <a:p>
            <a:pPr marL="514350" indent="-514350">
              <a:buClr>
                <a:srgbClr val="002060"/>
              </a:buClr>
              <a:buSzPct val="100000"/>
              <a:buFont typeface="+mj-lt"/>
              <a:buAutoNum type="arabicPeriod"/>
              <a:defRPr/>
            </a:pPr>
            <a:r>
              <a:rPr lang="en-US" sz="2400" dirty="0">
                <a:solidFill>
                  <a:srgbClr val="000090"/>
                </a:solidFill>
                <a:latin typeface="Century Schoolbook" pitchFamily="18" charset="0"/>
              </a:rPr>
              <a:t>Implement the program / deliver the services (outputs) efficiently, 	effectively, equitably and ethically. Maximize the Benefits.</a:t>
            </a:r>
          </a:p>
          <a:p>
            <a:pPr>
              <a:buClr>
                <a:srgbClr val="002060"/>
              </a:buClr>
              <a:buSzPct val="100000"/>
              <a:defRPr/>
            </a:pPr>
            <a:endParaRPr lang="en-US" dirty="0">
              <a:solidFill>
                <a:srgbClr val="000090"/>
              </a:solidFill>
              <a:latin typeface="Century Schoolbook" pitchFamily="18" charset="0"/>
            </a:endParaRPr>
          </a:p>
          <a:p>
            <a:pPr marL="514350" indent="-514350">
              <a:buClr>
                <a:srgbClr val="002060"/>
              </a:buClr>
              <a:buSzPct val="100000"/>
              <a:buFont typeface="+mj-lt"/>
              <a:buAutoNum type="arabicPeriod"/>
              <a:defRPr/>
            </a:pPr>
            <a:r>
              <a:rPr lang="en-US" sz="2400" dirty="0">
                <a:solidFill>
                  <a:srgbClr val="000090"/>
                </a:solidFill>
                <a:latin typeface="Century Schoolbook" pitchFamily="18" charset="0"/>
              </a:rPr>
              <a:t>Maintain fiscal balance, manage all “overs and 	</a:t>
            </a:r>
            <a:r>
              <a:rPr lang="en-US" sz="2400" dirty="0" err="1">
                <a:solidFill>
                  <a:srgbClr val="000090"/>
                </a:solidFill>
                <a:latin typeface="Century Schoolbook" pitchFamily="18" charset="0"/>
              </a:rPr>
              <a:t>unders</a:t>
            </a:r>
            <a:r>
              <a:rPr lang="en-US" sz="2400" dirty="0">
                <a:solidFill>
                  <a:srgbClr val="000090"/>
                </a:solidFill>
                <a:latin typeface="Century Schoolbook" pitchFamily="18" charset="0"/>
              </a:rPr>
              <a:t>” and finish fiscal 	year on target (“at zero”) on an all funds basis.</a:t>
            </a:r>
          </a:p>
          <a:p>
            <a:pPr>
              <a:buClr>
                <a:srgbClr val="002060"/>
              </a:buClr>
              <a:buSzPct val="100000"/>
              <a:defRPr/>
            </a:pPr>
            <a:endParaRPr lang="en-US" dirty="0">
              <a:solidFill>
                <a:srgbClr val="000090"/>
              </a:solidFill>
              <a:latin typeface="Century Schoolbook" pitchFamily="18" charset="0"/>
            </a:endParaRPr>
          </a:p>
          <a:p>
            <a:pPr marL="514350" indent="-514350">
              <a:buClr>
                <a:srgbClr val="002060"/>
              </a:buClr>
              <a:buSzPct val="100000"/>
              <a:buFont typeface="+mj-lt"/>
              <a:buAutoNum type="arabicPeriod"/>
              <a:defRPr/>
            </a:pPr>
            <a:r>
              <a:rPr lang="en-US" sz="2400" u="sng" dirty="0">
                <a:solidFill>
                  <a:srgbClr val="000090"/>
                </a:solidFill>
                <a:latin typeface="Century Schoolbook" pitchFamily="18" charset="0"/>
              </a:rPr>
              <a:t>Sustain</a:t>
            </a:r>
            <a:r>
              <a:rPr lang="en-US" sz="2400" dirty="0">
                <a:solidFill>
                  <a:srgbClr val="000090"/>
                </a:solidFill>
                <a:latin typeface="Century Schoolbook" pitchFamily="18" charset="0"/>
              </a:rPr>
              <a:t> the organization’s long-term fiscal health</a:t>
            </a:r>
          </a:p>
          <a:p>
            <a:pPr marL="514350" indent="-514350">
              <a:buClr>
                <a:srgbClr val="002060"/>
              </a:buClr>
              <a:buSzPct val="100000"/>
              <a:buFont typeface="+mj-lt"/>
              <a:buAutoNum type="arabicPeriod"/>
              <a:defRPr/>
            </a:pPr>
            <a:endParaRPr lang="en-US" sz="2400" dirty="0">
              <a:solidFill>
                <a:srgbClr val="000090"/>
              </a:solidFill>
              <a:latin typeface="Century Schoolbook" pitchFamily="18" charset="0"/>
              <a:cs typeface="Century Schoolbook"/>
            </a:endParaRPr>
          </a:p>
          <a:p>
            <a:pPr>
              <a:buClr>
                <a:srgbClr val="002060"/>
              </a:buClr>
              <a:buSzPct val="100000"/>
              <a:defRPr/>
            </a:pPr>
            <a:r>
              <a:rPr lang="en-US" sz="2400" dirty="0">
                <a:solidFill>
                  <a:srgbClr val="000090"/>
                </a:solidFill>
                <a:latin typeface="Century Schoolbook" pitchFamily="18" charset="0"/>
                <a:cs typeface="Century Schoolbook"/>
              </a:rPr>
              <a:t>What do </a:t>
            </a:r>
            <a:r>
              <a:rPr lang="en-US" sz="2400" u="sng" dirty="0">
                <a:solidFill>
                  <a:srgbClr val="000090"/>
                </a:solidFill>
                <a:latin typeface="Century Schoolbook" pitchFamily="18" charset="0"/>
                <a:cs typeface="Century Schoolbook"/>
              </a:rPr>
              <a:t>you</a:t>
            </a:r>
            <a:r>
              <a:rPr lang="en-US" sz="2400" dirty="0">
                <a:solidFill>
                  <a:srgbClr val="000090"/>
                </a:solidFill>
                <a:latin typeface="Century Schoolbook" pitchFamily="18" charset="0"/>
                <a:cs typeface="Century Schoolbook"/>
              </a:rPr>
              <a:t> do to support these goals?</a:t>
            </a:r>
            <a:endParaRPr lang="en-US" sz="2400" dirty="0">
              <a:solidFill>
                <a:srgbClr val="000090"/>
              </a:solidFill>
              <a:latin typeface="Century Schoolbook"/>
              <a:cs typeface="Century Schoolbook"/>
            </a:endParaRPr>
          </a:p>
        </p:txBody>
      </p:sp>
    </p:spTree>
    <p:extLst>
      <p:ext uri="{BB962C8B-B14F-4D97-AF65-F5344CB8AC3E}">
        <p14:creationId xmlns:p14="http://schemas.microsoft.com/office/powerpoint/2010/main" val="2837283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42653" y="1282387"/>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The People Not the Numbers  </a:t>
            </a:r>
          </a:p>
        </p:txBody>
      </p:sp>
      <p:sp>
        <p:nvSpPr>
          <p:cNvPr id="9" name="TextBox 8"/>
          <p:cNvSpPr txBox="1"/>
          <p:nvPr/>
        </p:nvSpPr>
        <p:spPr>
          <a:xfrm>
            <a:off x="462506" y="1913394"/>
            <a:ext cx="11242431" cy="4524315"/>
          </a:xfrm>
          <a:prstGeom prst="rect">
            <a:avLst/>
          </a:prstGeom>
          <a:noFill/>
        </p:spPr>
        <p:txBody>
          <a:bodyPr wrap="square" rtlCol="0">
            <a:spAutoFit/>
          </a:bodyPr>
          <a:lstStyle/>
          <a:p>
            <a:r>
              <a:rPr lang="en-US" sz="2400" dirty="0">
                <a:solidFill>
                  <a:srgbClr val="000090"/>
                </a:solidFill>
                <a:latin typeface="Century Schoolbook"/>
                <a:cs typeface="Century Schoolbook"/>
              </a:rPr>
              <a:t>Different “Kinds” of People in Your Organization</a:t>
            </a:r>
          </a:p>
          <a:p>
            <a:r>
              <a:rPr lang="en-US" sz="2400" dirty="0">
                <a:solidFill>
                  <a:srgbClr val="000090"/>
                </a:solidFill>
                <a:latin typeface="Century Schoolbook"/>
                <a:cs typeface="Century Schoolbook"/>
              </a:rPr>
              <a:t>	-- based on their individual capabilities (education &amp; experience)</a:t>
            </a:r>
          </a:p>
          <a:p>
            <a:endParaRPr lang="en-US" sz="1200" dirty="0">
              <a:solidFill>
                <a:srgbClr val="000090"/>
              </a:solidFill>
              <a:latin typeface="Century Schoolbook"/>
              <a:cs typeface="Century Schoolbook"/>
            </a:endParaRPr>
          </a:p>
          <a:p>
            <a:pPr marL="914400" lvl="1" indent="-457200">
              <a:buFont typeface="+mj-lt"/>
              <a:buAutoNum type="alphaUcPeriod"/>
            </a:pPr>
            <a:r>
              <a:rPr lang="en-US" sz="2400" dirty="0">
                <a:solidFill>
                  <a:srgbClr val="000090"/>
                </a:solidFill>
                <a:latin typeface="Century Schoolbook"/>
                <a:cs typeface="Century Schoolbook"/>
              </a:rPr>
              <a:t>Program People</a:t>
            </a:r>
          </a:p>
          <a:p>
            <a:pPr marL="1371600" lvl="2" indent="-457200">
              <a:buFont typeface="Arial"/>
              <a:buChar char="•"/>
            </a:pPr>
            <a:r>
              <a:rPr lang="en-US" sz="2400" dirty="0">
                <a:solidFill>
                  <a:srgbClr val="000090"/>
                </a:solidFill>
                <a:latin typeface="Century Schoolbook"/>
                <a:cs typeface="Century Schoolbook"/>
              </a:rPr>
              <a:t>On the front lines (or close to them) - deliver the program</a:t>
            </a:r>
          </a:p>
          <a:p>
            <a:pPr marL="1371600" lvl="2" indent="-457200">
              <a:buFont typeface="Arial"/>
              <a:buChar char="•"/>
            </a:pPr>
            <a:r>
              <a:rPr lang="en-US" sz="2400" dirty="0">
                <a:solidFill>
                  <a:srgbClr val="000090"/>
                </a:solidFill>
                <a:latin typeface="Century Schoolbook"/>
                <a:cs typeface="Century Schoolbook"/>
              </a:rPr>
              <a:t>Internally focused </a:t>
            </a:r>
          </a:p>
          <a:p>
            <a:pPr marL="1371600" lvl="2" indent="-457200">
              <a:buFont typeface="Arial"/>
              <a:buChar char="•"/>
            </a:pPr>
            <a:r>
              <a:rPr lang="en-US" sz="2400" dirty="0">
                <a:solidFill>
                  <a:srgbClr val="000090"/>
                </a:solidFill>
                <a:latin typeface="Century Schoolbook"/>
                <a:cs typeface="Century Schoolbook"/>
              </a:rPr>
              <a:t>Have considerable program expertise</a:t>
            </a:r>
          </a:p>
          <a:p>
            <a:pPr marL="1371600" lvl="2" indent="-457200">
              <a:buFont typeface="Arial"/>
              <a:buChar char="•"/>
            </a:pPr>
            <a:r>
              <a:rPr lang="en-US" sz="2400" dirty="0">
                <a:solidFill>
                  <a:srgbClr val="000090"/>
                </a:solidFill>
                <a:latin typeface="Century Schoolbook"/>
                <a:cs typeface="Century Schoolbook"/>
              </a:rPr>
              <a:t>Great at figuring out “what” we need to do</a:t>
            </a:r>
          </a:p>
          <a:p>
            <a:pPr lvl="2"/>
            <a:endParaRPr lang="en-US" sz="1200" dirty="0">
              <a:solidFill>
                <a:srgbClr val="000090"/>
              </a:solidFill>
              <a:latin typeface="Century Schoolbook"/>
              <a:cs typeface="Century Schoolbook"/>
            </a:endParaRPr>
          </a:p>
          <a:p>
            <a:pPr marL="914400" lvl="1" indent="-457200">
              <a:buFont typeface="+mj-lt"/>
              <a:buAutoNum type="alphaUcPeriod"/>
            </a:pPr>
            <a:r>
              <a:rPr lang="en-US" sz="2400" dirty="0">
                <a:solidFill>
                  <a:srgbClr val="000090"/>
                </a:solidFill>
                <a:latin typeface="Century Schoolbook"/>
                <a:cs typeface="Century Schoolbook"/>
              </a:rPr>
              <a:t>Communicators</a:t>
            </a:r>
          </a:p>
          <a:p>
            <a:pPr marL="1371600" lvl="2" indent="-457200">
              <a:buFont typeface="Arial"/>
              <a:buChar char="•"/>
            </a:pPr>
            <a:r>
              <a:rPr lang="en-US" sz="2400" dirty="0">
                <a:solidFill>
                  <a:srgbClr val="000090"/>
                </a:solidFill>
                <a:latin typeface="Century Schoolbook"/>
                <a:cs typeface="Century Schoolbook"/>
              </a:rPr>
              <a:t>Best at “telling the story”</a:t>
            </a:r>
          </a:p>
          <a:p>
            <a:pPr marL="1371600" lvl="2" indent="-457200">
              <a:buFont typeface="Arial"/>
              <a:buChar char="•"/>
            </a:pPr>
            <a:r>
              <a:rPr lang="en-US" sz="2400" dirty="0">
                <a:solidFill>
                  <a:srgbClr val="000090"/>
                </a:solidFill>
                <a:latin typeface="Century Schoolbook"/>
                <a:cs typeface="Century Schoolbook"/>
              </a:rPr>
              <a:t>Function as marketers, in development, politics, customer service</a:t>
            </a:r>
          </a:p>
          <a:p>
            <a:pPr marL="1371600" lvl="2" indent="-457200">
              <a:buFont typeface="Arial"/>
              <a:buChar char="•"/>
            </a:pPr>
            <a:r>
              <a:rPr lang="en-US" sz="2400" dirty="0">
                <a:solidFill>
                  <a:srgbClr val="000090"/>
                </a:solidFill>
                <a:latin typeface="Century Schoolbook"/>
                <a:cs typeface="Century Schoolbook"/>
              </a:rPr>
              <a:t>Externally focused</a:t>
            </a:r>
          </a:p>
        </p:txBody>
      </p:sp>
    </p:spTree>
    <p:extLst>
      <p:ext uri="{BB962C8B-B14F-4D97-AF65-F5344CB8AC3E}">
        <p14:creationId xmlns:p14="http://schemas.microsoft.com/office/powerpoint/2010/main" val="3365307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42653" y="1282387"/>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The People Not the Numbers  </a:t>
            </a:r>
          </a:p>
        </p:txBody>
      </p:sp>
      <p:sp>
        <p:nvSpPr>
          <p:cNvPr id="9" name="TextBox 8"/>
          <p:cNvSpPr txBox="1"/>
          <p:nvPr/>
        </p:nvSpPr>
        <p:spPr>
          <a:xfrm>
            <a:off x="462506" y="1913394"/>
            <a:ext cx="11242431" cy="3600986"/>
          </a:xfrm>
          <a:prstGeom prst="rect">
            <a:avLst/>
          </a:prstGeom>
          <a:noFill/>
        </p:spPr>
        <p:txBody>
          <a:bodyPr wrap="square" rtlCol="0">
            <a:spAutoFit/>
          </a:bodyPr>
          <a:lstStyle/>
          <a:p>
            <a:r>
              <a:rPr lang="en-US" sz="2400" dirty="0">
                <a:solidFill>
                  <a:srgbClr val="000090"/>
                </a:solidFill>
                <a:latin typeface="Century Schoolbook"/>
                <a:cs typeface="Century Schoolbook"/>
              </a:rPr>
              <a:t>Different “Kinds” of People in Your Organization</a:t>
            </a:r>
          </a:p>
          <a:p>
            <a:r>
              <a:rPr lang="en-US" sz="2400" dirty="0">
                <a:solidFill>
                  <a:srgbClr val="000090"/>
                </a:solidFill>
                <a:latin typeface="Century Schoolbook"/>
                <a:cs typeface="Century Schoolbook"/>
              </a:rPr>
              <a:t>	-- based on their individual capabilities (education &amp; experience)</a:t>
            </a:r>
          </a:p>
          <a:p>
            <a:endParaRPr lang="en-US" sz="1200" dirty="0">
              <a:solidFill>
                <a:srgbClr val="000090"/>
              </a:solidFill>
              <a:latin typeface="Century Schoolbook"/>
              <a:cs typeface="Century Schoolbook"/>
            </a:endParaRPr>
          </a:p>
          <a:p>
            <a:pPr marL="914400" lvl="1" indent="-457200">
              <a:buFont typeface="+mj-lt"/>
              <a:buAutoNum type="alphaUcPeriod" startAt="3"/>
            </a:pPr>
            <a:r>
              <a:rPr lang="en-US" sz="2400" dirty="0">
                <a:solidFill>
                  <a:srgbClr val="000090"/>
                </a:solidFill>
                <a:latin typeface="Century Schoolbook"/>
                <a:cs typeface="Century Schoolbook"/>
              </a:rPr>
              <a:t>Administrators</a:t>
            </a:r>
          </a:p>
          <a:p>
            <a:pPr marL="1371600" lvl="2" indent="-457200">
              <a:buFont typeface="Arial"/>
              <a:buChar char="•"/>
            </a:pPr>
            <a:r>
              <a:rPr lang="en-US" sz="2400" dirty="0">
                <a:solidFill>
                  <a:srgbClr val="000090"/>
                </a:solidFill>
                <a:latin typeface="Century Schoolbook"/>
                <a:cs typeface="Century Schoolbook"/>
              </a:rPr>
              <a:t>Best at figuring out “who”, “how” &amp; “when” things get done</a:t>
            </a:r>
          </a:p>
          <a:p>
            <a:pPr marL="1371600" lvl="2" indent="-457200">
              <a:buFont typeface="Arial"/>
              <a:buChar char="•"/>
            </a:pPr>
            <a:r>
              <a:rPr lang="en-US" sz="2400" dirty="0">
                <a:solidFill>
                  <a:srgbClr val="000090"/>
                </a:solidFill>
                <a:latin typeface="Century Schoolbook"/>
                <a:cs typeface="Century Schoolbook"/>
              </a:rPr>
              <a:t>Organizers, controllers, deciders</a:t>
            </a:r>
          </a:p>
          <a:p>
            <a:pPr marL="1371600" lvl="2" indent="-457200">
              <a:buFont typeface="Arial"/>
              <a:buChar char="•"/>
            </a:pPr>
            <a:r>
              <a:rPr lang="en-US" sz="2400" dirty="0">
                <a:solidFill>
                  <a:srgbClr val="000090"/>
                </a:solidFill>
                <a:latin typeface="Century Schoolbook"/>
                <a:cs typeface="Century Schoolbook"/>
              </a:rPr>
              <a:t>Support and enable the program</a:t>
            </a:r>
          </a:p>
          <a:p>
            <a:pPr marL="1371600" lvl="2" indent="-457200">
              <a:buFont typeface="Arial"/>
              <a:buChar char="•"/>
            </a:pPr>
            <a:r>
              <a:rPr lang="en-US" sz="2400" dirty="0">
                <a:solidFill>
                  <a:srgbClr val="000090"/>
                </a:solidFill>
                <a:latin typeface="Century Schoolbook"/>
                <a:cs typeface="Century Schoolbook"/>
              </a:rPr>
              <a:t>Have very specialized areas of expertise (e.g., finance, HR, IT)</a:t>
            </a:r>
          </a:p>
          <a:p>
            <a:pPr marL="1371600" lvl="2" indent="-457200">
              <a:buFont typeface="Arial"/>
              <a:buChar char="•"/>
            </a:pPr>
            <a:r>
              <a:rPr lang="en-US" sz="2400" dirty="0">
                <a:solidFill>
                  <a:srgbClr val="000090"/>
                </a:solidFill>
                <a:latin typeface="Century Schoolbook"/>
                <a:cs typeface="Century Schoolbook"/>
              </a:rPr>
              <a:t>Both internally and externally focused</a:t>
            </a:r>
          </a:p>
          <a:p>
            <a:pPr marL="1371600" lvl="2" indent="-457200">
              <a:buFont typeface="Arial"/>
              <a:buChar char="•"/>
            </a:pPr>
            <a:endParaRPr lang="en-US" sz="2400" dirty="0">
              <a:solidFill>
                <a:srgbClr val="000090"/>
              </a:solidFill>
              <a:latin typeface="Century Schoolbook"/>
              <a:cs typeface="Century Schoolbook"/>
            </a:endParaRPr>
          </a:p>
        </p:txBody>
      </p:sp>
    </p:spTree>
    <p:extLst>
      <p:ext uri="{BB962C8B-B14F-4D97-AF65-F5344CB8AC3E}">
        <p14:creationId xmlns:p14="http://schemas.microsoft.com/office/powerpoint/2010/main" val="2767903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graphicFrame>
        <p:nvGraphicFramePr>
          <p:cNvPr id="8" name="Diagram 7"/>
          <p:cNvGraphicFramePr/>
          <p:nvPr>
            <p:extLst>
              <p:ext uri="{D42A27DB-BD31-4B8C-83A1-F6EECF244321}">
                <p14:modId xmlns:p14="http://schemas.microsoft.com/office/powerpoint/2010/main" val="2771611787"/>
              </p:ext>
            </p:extLst>
          </p:nvPr>
        </p:nvGraphicFramePr>
        <p:xfrm>
          <a:off x="965201" y="1210732"/>
          <a:ext cx="9956799" cy="5207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p:cNvSpPr txBox="1"/>
          <p:nvPr/>
        </p:nvSpPr>
        <p:spPr>
          <a:xfrm>
            <a:off x="7939422" y="2353733"/>
            <a:ext cx="3285725" cy="830997"/>
          </a:xfrm>
          <a:prstGeom prst="rect">
            <a:avLst/>
          </a:prstGeom>
          <a:noFill/>
        </p:spPr>
        <p:txBody>
          <a:bodyPr wrap="none" rtlCol="0">
            <a:spAutoFit/>
          </a:bodyPr>
          <a:lstStyle/>
          <a:p>
            <a:pPr algn="ctr"/>
            <a:endParaRPr lang="en-US" sz="2400" b="1" dirty="0">
              <a:solidFill>
                <a:srgbClr val="000090"/>
              </a:solidFill>
              <a:latin typeface="Century Schoolbook"/>
              <a:cs typeface="Century Schoolbook"/>
            </a:endParaRPr>
          </a:p>
          <a:p>
            <a:pPr algn="ctr"/>
            <a:r>
              <a:rPr lang="en-US" sz="2400" dirty="0">
                <a:solidFill>
                  <a:srgbClr val="000090"/>
                </a:solidFill>
                <a:latin typeface="Century Schoolbook"/>
                <a:cs typeface="Century Schoolbook"/>
              </a:rPr>
              <a:t>“The UNFR Triangle”</a:t>
            </a:r>
          </a:p>
        </p:txBody>
      </p:sp>
      <p:sp>
        <p:nvSpPr>
          <p:cNvPr id="10" name="TextBox 9"/>
          <p:cNvSpPr txBox="1"/>
          <p:nvPr/>
        </p:nvSpPr>
        <p:spPr>
          <a:xfrm>
            <a:off x="3572932" y="1236135"/>
            <a:ext cx="4888929" cy="461665"/>
          </a:xfrm>
          <a:prstGeom prst="rect">
            <a:avLst/>
          </a:prstGeom>
          <a:noFill/>
        </p:spPr>
        <p:txBody>
          <a:bodyPr wrap="none" rtlCol="0">
            <a:spAutoFit/>
          </a:bodyPr>
          <a:lstStyle/>
          <a:p>
            <a:r>
              <a:rPr lang="en-US" sz="2400" b="1" u="sng" dirty="0">
                <a:solidFill>
                  <a:srgbClr val="000090"/>
                </a:solidFill>
                <a:latin typeface="Century Schoolbook"/>
                <a:cs typeface="Century Schoolbook"/>
              </a:rPr>
              <a:t>Organizational Relationships</a:t>
            </a:r>
          </a:p>
        </p:txBody>
      </p:sp>
    </p:spTree>
    <p:extLst>
      <p:ext uri="{BB962C8B-B14F-4D97-AF65-F5344CB8AC3E}">
        <p14:creationId xmlns:p14="http://schemas.microsoft.com/office/powerpoint/2010/main" val="2858378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9" name="TextBox 8"/>
          <p:cNvSpPr txBox="1"/>
          <p:nvPr/>
        </p:nvSpPr>
        <p:spPr>
          <a:xfrm>
            <a:off x="581038" y="1441132"/>
            <a:ext cx="4973095" cy="5416868"/>
          </a:xfrm>
          <a:prstGeom prst="rect">
            <a:avLst/>
          </a:prstGeom>
          <a:noFill/>
        </p:spPr>
        <p:txBody>
          <a:bodyPr wrap="square" rtlCol="0">
            <a:spAutoFit/>
          </a:bodyPr>
          <a:lstStyle/>
          <a:p>
            <a:endParaRPr lang="en-US" dirty="0"/>
          </a:p>
          <a:p>
            <a:r>
              <a:rPr lang="en-US" sz="2400" dirty="0">
                <a:solidFill>
                  <a:srgbClr val="000090"/>
                </a:solidFill>
                <a:latin typeface="Century Schoolbook"/>
                <a:cs typeface="Century Schoolbook"/>
              </a:rPr>
              <a:t>Does your organization’s </a:t>
            </a:r>
          </a:p>
          <a:p>
            <a:r>
              <a:rPr lang="en-US" sz="2400" dirty="0">
                <a:solidFill>
                  <a:srgbClr val="000090"/>
                </a:solidFill>
                <a:latin typeface="Century Schoolbook"/>
                <a:cs typeface="Century Schoolbook"/>
              </a:rPr>
              <a:t>budget look like this?</a:t>
            </a:r>
          </a:p>
          <a:p>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a:p>
            <a:r>
              <a:rPr lang="en-US" sz="2400" dirty="0">
                <a:solidFill>
                  <a:srgbClr val="000090"/>
                </a:solidFill>
                <a:latin typeface="Century Schoolbook"/>
                <a:cs typeface="Century Schoolbook"/>
              </a:rPr>
              <a:t>What’s missing?</a:t>
            </a:r>
            <a:endParaRPr lang="en-US" dirty="0"/>
          </a:p>
          <a:p>
            <a:endParaRPr lang="en-US" dirty="0"/>
          </a:p>
          <a:p>
            <a:pPr algn="ctr"/>
            <a:endParaRPr lang="en-US" sz="2200" dirty="0">
              <a:solidFill>
                <a:srgbClr val="000090"/>
              </a:solidFill>
              <a:latin typeface="Century Schoolbook"/>
              <a:cs typeface="Century Schoolbook"/>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graphicFrame>
        <p:nvGraphicFramePr>
          <p:cNvPr id="10" name="Content Placeholder 6"/>
          <p:cNvGraphicFramePr>
            <a:graphicFrameLocks/>
          </p:cNvGraphicFramePr>
          <p:nvPr>
            <p:extLst>
              <p:ext uri="{D42A27DB-BD31-4B8C-83A1-F6EECF244321}">
                <p14:modId xmlns:p14="http://schemas.microsoft.com/office/powerpoint/2010/main" val="240706809"/>
              </p:ext>
            </p:extLst>
          </p:nvPr>
        </p:nvGraphicFramePr>
        <p:xfrm>
          <a:off x="4555066" y="1371599"/>
          <a:ext cx="7467600" cy="4909515"/>
        </p:xfrm>
        <a:graphic>
          <a:graphicData uri="http://schemas.openxmlformats.org/drawingml/2006/table">
            <a:tbl>
              <a:tblPr firstRow="1" bandRow="1">
                <a:tableStyleId>{5C22544A-7EE6-4342-B048-85BDC9FD1C3A}</a:tableStyleId>
              </a:tblPr>
              <a:tblGrid>
                <a:gridCol w="1901199">
                  <a:extLst>
                    <a:ext uri="{9D8B030D-6E8A-4147-A177-3AD203B41FA5}">
                      <a16:colId xmlns:a16="http://schemas.microsoft.com/office/drawing/2014/main" val="20000"/>
                    </a:ext>
                  </a:extLst>
                </a:gridCol>
                <a:gridCol w="1391601">
                  <a:extLst>
                    <a:ext uri="{9D8B030D-6E8A-4147-A177-3AD203B41FA5}">
                      <a16:colId xmlns:a16="http://schemas.microsoft.com/office/drawing/2014/main" val="20001"/>
                    </a:ext>
                  </a:extLst>
                </a:gridCol>
                <a:gridCol w="1391600">
                  <a:extLst>
                    <a:ext uri="{9D8B030D-6E8A-4147-A177-3AD203B41FA5}">
                      <a16:colId xmlns:a16="http://schemas.microsoft.com/office/drawing/2014/main" val="20002"/>
                    </a:ext>
                  </a:extLst>
                </a:gridCol>
                <a:gridCol w="1391600">
                  <a:extLst>
                    <a:ext uri="{9D8B030D-6E8A-4147-A177-3AD203B41FA5}">
                      <a16:colId xmlns:a16="http://schemas.microsoft.com/office/drawing/2014/main" val="20003"/>
                    </a:ext>
                  </a:extLst>
                </a:gridCol>
                <a:gridCol w="1391600">
                  <a:extLst>
                    <a:ext uri="{9D8B030D-6E8A-4147-A177-3AD203B41FA5}">
                      <a16:colId xmlns:a16="http://schemas.microsoft.com/office/drawing/2014/main" val="20004"/>
                    </a:ext>
                  </a:extLst>
                </a:gridCol>
              </a:tblGrid>
              <a:tr h="688153">
                <a:tc>
                  <a:txBody>
                    <a:bodyPr/>
                    <a:lstStyle/>
                    <a:p>
                      <a:endParaRPr lang="en-US" dirty="0"/>
                    </a:p>
                    <a:p>
                      <a:r>
                        <a:rPr lang="en-US" dirty="0"/>
                        <a:t>In $000s</a:t>
                      </a:r>
                    </a:p>
                  </a:txBody>
                  <a:tcPr/>
                </a:tc>
                <a:tc>
                  <a:txBody>
                    <a:bodyPr/>
                    <a:lstStyle/>
                    <a:p>
                      <a:endParaRPr lang="en-US" dirty="0"/>
                    </a:p>
                  </a:txBody>
                  <a:tcPr/>
                </a:tc>
                <a:tc>
                  <a:txBody>
                    <a:bodyPr/>
                    <a:lstStyle/>
                    <a:p>
                      <a:pPr algn="ctr"/>
                      <a:r>
                        <a:rPr lang="en-US" dirty="0"/>
                        <a:t>Prior </a:t>
                      </a:r>
                      <a:r>
                        <a:rPr lang="en-US" dirty="0" err="1"/>
                        <a:t>Yr</a:t>
                      </a:r>
                      <a:r>
                        <a:rPr lang="en-US" dirty="0"/>
                        <a:t> Budget</a:t>
                      </a:r>
                    </a:p>
                  </a:txBody>
                  <a:tcPr/>
                </a:tc>
                <a:tc>
                  <a:txBody>
                    <a:bodyPr/>
                    <a:lstStyle/>
                    <a:p>
                      <a:pPr algn="ctr"/>
                      <a:r>
                        <a:rPr lang="en-US" dirty="0"/>
                        <a:t>Prior </a:t>
                      </a:r>
                      <a:r>
                        <a:rPr lang="en-US" dirty="0" err="1"/>
                        <a:t>Yr</a:t>
                      </a:r>
                      <a:r>
                        <a:rPr lang="en-US" dirty="0"/>
                        <a:t> Actual</a:t>
                      </a:r>
                    </a:p>
                  </a:txBody>
                  <a:tcPr/>
                </a:tc>
                <a:tc>
                  <a:txBody>
                    <a:bodyPr/>
                    <a:lstStyle/>
                    <a:p>
                      <a:pPr algn="ctr"/>
                      <a:r>
                        <a:rPr lang="en-US" dirty="0"/>
                        <a:t>Current</a:t>
                      </a:r>
                      <a:r>
                        <a:rPr lang="en-US" baseline="0" dirty="0"/>
                        <a:t> </a:t>
                      </a:r>
                      <a:r>
                        <a:rPr lang="en-US" baseline="0" dirty="0" err="1"/>
                        <a:t>Yr</a:t>
                      </a:r>
                      <a:r>
                        <a:rPr lang="en-US" dirty="0"/>
                        <a:t> Approved</a:t>
                      </a:r>
                    </a:p>
                  </a:txBody>
                  <a:tcPr/>
                </a:tc>
                <a:extLst>
                  <a:ext uri="{0D108BD9-81ED-4DB2-BD59-A6C34878D82A}">
                    <a16:rowId xmlns:a16="http://schemas.microsoft.com/office/drawing/2014/main" val="10000"/>
                  </a:ext>
                </a:extLst>
              </a:tr>
              <a:tr h="670127">
                <a:tc>
                  <a:txBody>
                    <a:bodyPr/>
                    <a:lstStyle/>
                    <a:p>
                      <a:r>
                        <a:rPr lang="en-US" dirty="0"/>
                        <a:t>Personal Service</a:t>
                      </a:r>
                    </a:p>
                  </a:txBody>
                  <a:tcPr/>
                </a:tc>
                <a:tc>
                  <a:txBody>
                    <a:bodyPr/>
                    <a:lstStyle/>
                    <a:p>
                      <a:r>
                        <a:rPr lang="en-US" dirty="0"/>
                        <a:t>Annual Salaries</a:t>
                      </a:r>
                    </a:p>
                  </a:txBody>
                  <a:tcPr/>
                </a:tc>
                <a:tc>
                  <a:txBody>
                    <a:bodyPr/>
                    <a:lstStyle/>
                    <a:p>
                      <a:pPr algn="ctr"/>
                      <a:r>
                        <a:rPr lang="en-US" dirty="0"/>
                        <a:t>$4,750</a:t>
                      </a:r>
                    </a:p>
                  </a:txBody>
                  <a:tcPr/>
                </a:tc>
                <a:tc>
                  <a:txBody>
                    <a:bodyPr/>
                    <a:lstStyle/>
                    <a:p>
                      <a:pPr algn="ctr"/>
                      <a:r>
                        <a:rPr lang="en-US" dirty="0"/>
                        <a:t>$4,750</a:t>
                      </a:r>
                    </a:p>
                  </a:txBody>
                  <a:tcPr/>
                </a:tc>
                <a:tc>
                  <a:txBody>
                    <a:bodyPr/>
                    <a:lstStyle/>
                    <a:p>
                      <a:pPr algn="ctr"/>
                      <a:r>
                        <a:rPr lang="en-US" dirty="0"/>
                        <a:t>$5,000</a:t>
                      </a:r>
                    </a:p>
                  </a:txBody>
                  <a:tcPr/>
                </a:tc>
                <a:extLst>
                  <a:ext uri="{0D108BD9-81ED-4DB2-BD59-A6C34878D82A}">
                    <a16:rowId xmlns:a16="http://schemas.microsoft.com/office/drawing/2014/main" val="10001"/>
                  </a:ext>
                </a:extLst>
              </a:tr>
              <a:tr h="382930">
                <a:tc>
                  <a:txBody>
                    <a:bodyPr/>
                    <a:lstStyle/>
                    <a:p>
                      <a:endParaRPr lang="en-US"/>
                    </a:p>
                  </a:txBody>
                  <a:tcPr/>
                </a:tc>
                <a:tc>
                  <a:txBody>
                    <a:bodyPr/>
                    <a:lstStyle/>
                    <a:p>
                      <a:r>
                        <a:rPr lang="en-US" dirty="0"/>
                        <a:t>Overtime</a:t>
                      </a:r>
                    </a:p>
                  </a:txBody>
                  <a:tcPr/>
                </a:tc>
                <a:tc>
                  <a:txBody>
                    <a:bodyPr/>
                    <a:lstStyle/>
                    <a:p>
                      <a:pPr algn="ctr"/>
                      <a:r>
                        <a:rPr lang="en-US" dirty="0"/>
                        <a:t>$1,500</a:t>
                      </a:r>
                    </a:p>
                  </a:txBody>
                  <a:tcPr/>
                </a:tc>
                <a:tc>
                  <a:txBody>
                    <a:bodyPr/>
                    <a:lstStyle/>
                    <a:p>
                      <a:pPr algn="ctr"/>
                      <a:r>
                        <a:rPr lang="en-US" dirty="0"/>
                        <a:t>$1,750</a:t>
                      </a:r>
                    </a:p>
                  </a:txBody>
                  <a:tcPr/>
                </a:tc>
                <a:tc>
                  <a:txBody>
                    <a:bodyPr/>
                    <a:lstStyle/>
                    <a:p>
                      <a:pPr algn="ctr"/>
                      <a:r>
                        <a:rPr lang="en-US" dirty="0"/>
                        <a:t>$1,500</a:t>
                      </a:r>
                    </a:p>
                  </a:txBody>
                  <a:tcPr/>
                </a:tc>
                <a:extLst>
                  <a:ext uri="{0D108BD9-81ED-4DB2-BD59-A6C34878D82A}">
                    <a16:rowId xmlns:a16="http://schemas.microsoft.com/office/drawing/2014/main" val="10002"/>
                  </a:ext>
                </a:extLst>
              </a:tr>
              <a:tr h="382930">
                <a:tc>
                  <a:txBody>
                    <a:bodyPr/>
                    <a:lstStyle/>
                    <a:p>
                      <a:endParaRPr lang="en-US" dirty="0"/>
                    </a:p>
                  </a:txBody>
                  <a:tcPr/>
                </a:tc>
                <a:tc>
                  <a:txBody>
                    <a:bodyPr/>
                    <a:lstStyle/>
                    <a:p>
                      <a:r>
                        <a:rPr lang="en-US" dirty="0"/>
                        <a:t>Total PS</a:t>
                      </a:r>
                    </a:p>
                  </a:txBody>
                  <a:tcPr/>
                </a:tc>
                <a:tc>
                  <a:txBody>
                    <a:bodyPr/>
                    <a:lstStyle/>
                    <a:p>
                      <a:pPr algn="ctr"/>
                      <a:r>
                        <a:rPr lang="en-US" dirty="0"/>
                        <a:t>$6,250</a:t>
                      </a:r>
                    </a:p>
                  </a:txBody>
                  <a:tcPr/>
                </a:tc>
                <a:tc>
                  <a:txBody>
                    <a:bodyPr/>
                    <a:lstStyle/>
                    <a:p>
                      <a:pPr algn="ctr"/>
                      <a:r>
                        <a:rPr lang="en-US" dirty="0"/>
                        <a:t>$6,500</a:t>
                      </a:r>
                    </a:p>
                  </a:txBody>
                  <a:tcPr/>
                </a:tc>
                <a:tc>
                  <a:txBody>
                    <a:bodyPr/>
                    <a:lstStyle/>
                    <a:p>
                      <a:pPr algn="ctr"/>
                      <a:r>
                        <a:rPr lang="en-US" dirty="0"/>
                        <a:t>$6,500</a:t>
                      </a:r>
                    </a:p>
                  </a:txBody>
                  <a:tcPr/>
                </a:tc>
                <a:extLst>
                  <a:ext uri="{0D108BD9-81ED-4DB2-BD59-A6C34878D82A}">
                    <a16:rowId xmlns:a16="http://schemas.microsoft.com/office/drawing/2014/main" val="10003"/>
                  </a:ext>
                </a:extLst>
              </a:tr>
              <a:tr h="6701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Non-Personal Service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Supplies &amp; Materials</a:t>
                      </a:r>
                    </a:p>
                  </a:txBody>
                  <a:tcPr/>
                </a:tc>
                <a:tc>
                  <a:txBody>
                    <a:bodyPr/>
                    <a:lstStyle/>
                    <a:p>
                      <a:pPr algn="ctr"/>
                      <a:r>
                        <a:rPr lang="en-US" dirty="0"/>
                        <a:t>$2,000</a:t>
                      </a:r>
                    </a:p>
                  </a:txBody>
                  <a:tcPr/>
                </a:tc>
                <a:tc>
                  <a:txBody>
                    <a:bodyPr/>
                    <a:lstStyle/>
                    <a:p>
                      <a:pPr algn="ctr"/>
                      <a:r>
                        <a:rPr lang="en-US" dirty="0"/>
                        <a:t>$1,500</a:t>
                      </a:r>
                    </a:p>
                  </a:txBody>
                  <a:tcPr/>
                </a:tc>
                <a:tc>
                  <a:txBody>
                    <a:bodyPr/>
                    <a:lstStyle/>
                    <a:p>
                      <a:pPr algn="ctr"/>
                      <a:r>
                        <a:rPr lang="en-US" dirty="0"/>
                        <a:t>$2,000</a:t>
                      </a:r>
                    </a:p>
                  </a:txBody>
                  <a:tcPr/>
                </a:tc>
                <a:extLst>
                  <a:ext uri="{0D108BD9-81ED-4DB2-BD59-A6C34878D82A}">
                    <a16:rowId xmlns:a16="http://schemas.microsoft.com/office/drawing/2014/main" val="10004"/>
                  </a:ext>
                </a:extLst>
              </a:tr>
              <a:tr h="67012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Contract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Services</a:t>
                      </a:r>
                      <a:endParaRPr lang="en-US" dirty="0"/>
                    </a:p>
                  </a:txBody>
                  <a:tcPr/>
                </a:tc>
                <a:tc>
                  <a:txBody>
                    <a:bodyPr/>
                    <a:lstStyle/>
                    <a:p>
                      <a:pPr algn="ctr"/>
                      <a:r>
                        <a:rPr lang="en-US" dirty="0"/>
                        <a:t>$1,000</a:t>
                      </a:r>
                    </a:p>
                  </a:txBody>
                  <a:tcPr/>
                </a:tc>
                <a:tc>
                  <a:txBody>
                    <a:bodyPr/>
                    <a:lstStyle/>
                    <a:p>
                      <a:pPr algn="ctr"/>
                      <a:r>
                        <a:rPr lang="en-US" dirty="0"/>
                        <a:t>$1,500</a:t>
                      </a:r>
                    </a:p>
                  </a:txBody>
                  <a:tcPr/>
                </a:tc>
                <a:tc>
                  <a:txBody>
                    <a:bodyPr/>
                    <a:lstStyle/>
                    <a:p>
                      <a:pPr algn="ctr"/>
                      <a:r>
                        <a:rPr lang="en-US" dirty="0"/>
                        <a:t>$1,000</a:t>
                      </a:r>
                    </a:p>
                  </a:txBody>
                  <a:tcPr/>
                </a:tc>
                <a:extLst>
                  <a:ext uri="{0D108BD9-81ED-4DB2-BD59-A6C34878D82A}">
                    <a16:rowId xmlns:a16="http://schemas.microsoft.com/office/drawing/2014/main" val="10005"/>
                  </a:ext>
                </a:extLst>
              </a:tr>
              <a:tr h="481707">
                <a:tc>
                  <a:txBody>
                    <a:bodyPr/>
                    <a:lstStyle/>
                    <a:p>
                      <a:endParaRPr lang="en-US"/>
                    </a:p>
                  </a:txBody>
                  <a:tcPr/>
                </a:tc>
                <a:tc>
                  <a:txBody>
                    <a:bodyPr/>
                    <a:lstStyle/>
                    <a:p>
                      <a:r>
                        <a:rPr lang="en-US" dirty="0"/>
                        <a:t>Equipment</a:t>
                      </a:r>
                    </a:p>
                  </a:txBody>
                  <a:tcPr/>
                </a:tc>
                <a:tc>
                  <a:txBody>
                    <a:bodyPr/>
                    <a:lstStyle/>
                    <a:p>
                      <a:pPr algn="ctr"/>
                      <a:r>
                        <a:rPr lang="en-US" dirty="0"/>
                        <a:t>$250</a:t>
                      </a:r>
                    </a:p>
                  </a:txBody>
                  <a:tcPr/>
                </a:tc>
                <a:tc>
                  <a:txBody>
                    <a:bodyPr/>
                    <a:lstStyle/>
                    <a:p>
                      <a:pPr algn="ctr"/>
                      <a:r>
                        <a:rPr lang="en-US" dirty="0"/>
                        <a:t>$0</a:t>
                      </a:r>
                    </a:p>
                  </a:txBody>
                  <a:tcPr/>
                </a:tc>
                <a:tc>
                  <a:txBody>
                    <a:bodyPr/>
                    <a:lstStyle/>
                    <a:p>
                      <a:pPr algn="ctr"/>
                      <a:r>
                        <a:rPr lang="en-US" dirty="0"/>
                        <a:t>$500</a:t>
                      </a:r>
                    </a:p>
                  </a:txBody>
                  <a:tcPr/>
                </a:tc>
                <a:extLst>
                  <a:ext uri="{0D108BD9-81ED-4DB2-BD59-A6C34878D82A}">
                    <a16:rowId xmlns:a16="http://schemas.microsoft.com/office/drawing/2014/main" val="10006"/>
                  </a:ext>
                </a:extLst>
              </a:tr>
              <a:tr h="481707">
                <a:tc>
                  <a:txBody>
                    <a:bodyPr/>
                    <a:lstStyle/>
                    <a:p>
                      <a:endParaRPr lang="en-US"/>
                    </a:p>
                  </a:txBody>
                  <a:tcPr/>
                </a:tc>
                <a:tc>
                  <a:txBody>
                    <a:bodyPr/>
                    <a:lstStyle/>
                    <a:p>
                      <a:r>
                        <a:rPr lang="en-US" dirty="0"/>
                        <a:t>Total NPS</a:t>
                      </a:r>
                    </a:p>
                  </a:txBody>
                  <a:tcPr/>
                </a:tc>
                <a:tc>
                  <a:txBody>
                    <a:bodyPr/>
                    <a:lstStyle/>
                    <a:p>
                      <a:pPr algn="ctr"/>
                      <a:r>
                        <a:rPr lang="en-US" dirty="0"/>
                        <a:t>$3,250</a:t>
                      </a:r>
                    </a:p>
                  </a:txBody>
                  <a:tcPr/>
                </a:tc>
                <a:tc>
                  <a:txBody>
                    <a:bodyPr/>
                    <a:lstStyle/>
                    <a:p>
                      <a:pPr algn="ctr"/>
                      <a:r>
                        <a:rPr lang="en-US" dirty="0"/>
                        <a:t>$3,000</a:t>
                      </a:r>
                    </a:p>
                  </a:txBody>
                  <a:tcPr/>
                </a:tc>
                <a:tc>
                  <a:txBody>
                    <a:bodyPr/>
                    <a:lstStyle/>
                    <a:p>
                      <a:pPr algn="ctr"/>
                      <a:r>
                        <a:rPr lang="en-US" dirty="0"/>
                        <a:t>$3,500</a:t>
                      </a:r>
                    </a:p>
                  </a:txBody>
                  <a:tcPr/>
                </a:tc>
                <a:extLst>
                  <a:ext uri="{0D108BD9-81ED-4DB2-BD59-A6C34878D82A}">
                    <a16:rowId xmlns:a16="http://schemas.microsoft.com/office/drawing/2014/main" val="10007"/>
                  </a:ext>
                </a:extLst>
              </a:tr>
              <a:tr h="481707">
                <a:tc>
                  <a:txBody>
                    <a:bodyPr/>
                    <a:lstStyle/>
                    <a:p>
                      <a:r>
                        <a:rPr lang="en-US" dirty="0"/>
                        <a:t>Total </a:t>
                      </a:r>
                    </a:p>
                  </a:txBody>
                  <a:tcPr/>
                </a:tc>
                <a:tc>
                  <a:txBody>
                    <a:bodyPr/>
                    <a:lstStyle/>
                    <a:p>
                      <a:endParaRPr lang="en-US" dirty="0"/>
                    </a:p>
                  </a:txBody>
                  <a:tcPr/>
                </a:tc>
                <a:tc>
                  <a:txBody>
                    <a:bodyPr/>
                    <a:lstStyle/>
                    <a:p>
                      <a:pPr algn="ctr"/>
                      <a:r>
                        <a:rPr lang="en-US" dirty="0"/>
                        <a:t>$9,500</a:t>
                      </a:r>
                    </a:p>
                  </a:txBody>
                  <a:tcPr/>
                </a:tc>
                <a:tc>
                  <a:txBody>
                    <a:bodyPr/>
                    <a:lstStyle/>
                    <a:p>
                      <a:pPr algn="ctr"/>
                      <a:r>
                        <a:rPr lang="en-US" dirty="0"/>
                        <a:t>$9,500</a:t>
                      </a:r>
                    </a:p>
                  </a:txBody>
                  <a:tcPr/>
                </a:tc>
                <a:tc>
                  <a:txBody>
                    <a:bodyPr/>
                    <a:lstStyle/>
                    <a:p>
                      <a:pPr algn="ctr"/>
                      <a:r>
                        <a:rPr lang="en-US" dirty="0"/>
                        <a:t>$10,000</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9019399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411706" y="1434786"/>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Three-Dimensional Budgeting</a:t>
            </a:r>
          </a:p>
        </p:txBody>
      </p:sp>
      <p:graphicFrame>
        <p:nvGraphicFramePr>
          <p:cNvPr id="3" name="Diagram 2"/>
          <p:cNvGraphicFramePr/>
          <p:nvPr>
            <p:extLst>
              <p:ext uri="{D42A27DB-BD31-4B8C-83A1-F6EECF244321}">
                <p14:modId xmlns:p14="http://schemas.microsoft.com/office/powerpoint/2010/main" val="1338907429"/>
              </p:ext>
            </p:extLst>
          </p:nvPr>
        </p:nvGraphicFramePr>
        <p:xfrm>
          <a:off x="445572" y="2133528"/>
          <a:ext cx="11242431" cy="40318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3369733" y="3471334"/>
            <a:ext cx="2088733" cy="523220"/>
          </a:xfrm>
          <a:prstGeom prst="rect">
            <a:avLst/>
          </a:prstGeom>
          <a:noFill/>
        </p:spPr>
        <p:txBody>
          <a:bodyPr wrap="none" rtlCol="0">
            <a:spAutoFit/>
          </a:bodyPr>
          <a:lstStyle/>
          <a:p>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Total Budget</a:t>
            </a:r>
          </a:p>
        </p:txBody>
      </p:sp>
      <p:sp>
        <p:nvSpPr>
          <p:cNvPr id="12" name="TextBox 11"/>
          <p:cNvSpPr txBox="1"/>
          <p:nvPr/>
        </p:nvSpPr>
        <p:spPr>
          <a:xfrm>
            <a:off x="8850277" y="2286000"/>
            <a:ext cx="1564100" cy="830997"/>
          </a:xfrm>
          <a:prstGeom prst="rect">
            <a:avLst/>
          </a:prstGeom>
          <a:noFill/>
        </p:spPr>
        <p:txBody>
          <a:bodyPr wrap="none" rtlCol="0">
            <a:spAutoFit/>
          </a:bodyPr>
          <a:lstStyle/>
          <a:p>
            <a:pPr algn="ctr"/>
            <a:r>
              <a:rPr lang="en-US" sz="2400" u="sng" dirty="0">
                <a:solidFill>
                  <a:srgbClr val="000090"/>
                </a:solidFill>
                <a:latin typeface="Century Schoolbook"/>
                <a:cs typeface="Century Schoolbook"/>
              </a:rPr>
              <a:t>Purpose</a:t>
            </a:r>
          </a:p>
          <a:p>
            <a:pPr algn="ctr"/>
            <a:r>
              <a:rPr lang="en-US" sz="2400" dirty="0">
                <a:solidFill>
                  <a:srgbClr val="000090"/>
                </a:solidFill>
                <a:latin typeface="Century Schoolbook"/>
                <a:cs typeface="Century Schoolbook"/>
              </a:rPr>
              <a:t>“the why”</a:t>
            </a:r>
          </a:p>
        </p:txBody>
      </p:sp>
      <p:sp>
        <p:nvSpPr>
          <p:cNvPr id="13" name="TextBox 12"/>
          <p:cNvSpPr txBox="1"/>
          <p:nvPr/>
        </p:nvSpPr>
        <p:spPr>
          <a:xfrm>
            <a:off x="8839199" y="3759199"/>
            <a:ext cx="1689735" cy="830997"/>
          </a:xfrm>
          <a:prstGeom prst="rect">
            <a:avLst/>
          </a:prstGeom>
          <a:noFill/>
        </p:spPr>
        <p:txBody>
          <a:bodyPr wrap="none" rtlCol="0">
            <a:spAutoFit/>
          </a:bodyPr>
          <a:lstStyle/>
          <a:p>
            <a:pPr algn="ctr"/>
            <a:r>
              <a:rPr lang="en-US" sz="2400" u="sng" dirty="0">
                <a:solidFill>
                  <a:srgbClr val="000090"/>
                </a:solidFill>
                <a:latin typeface="Century Schoolbook"/>
                <a:cs typeface="Century Schoolbook"/>
              </a:rPr>
              <a:t>Object</a:t>
            </a:r>
          </a:p>
          <a:p>
            <a:pPr algn="ctr"/>
            <a:r>
              <a:rPr lang="en-US" sz="2400" dirty="0">
                <a:solidFill>
                  <a:srgbClr val="000090"/>
                </a:solidFill>
                <a:latin typeface="Century Schoolbook"/>
                <a:cs typeface="Century Schoolbook"/>
              </a:rPr>
              <a:t>“the what”</a:t>
            </a:r>
          </a:p>
        </p:txBody>
      </p:sp>
      <p:sp>
        <p:nvSpPr>
          <p:cNvPr id="14" name="TextBox 13"/>
          <p:cNvSpPr txBox="1"/>
          <p:nvPr/>
        </p:nvSpPr>
        <p:spPr>
          <a:xfrm>
            <a:off x="8873067" y="5215465"/>
            <a:ext cx="1740681" cy="830997"/>
          </a:xfrm>
          <a:prstGeom prst="rect">
            <a:avLst/>
          </a:prstGeom>
          <a:noFill/>
        </p:spPr>
        <p:txBody>
          <a:bodyPr wrap="none" rtlCol="0">
            <a:spAutoFit/>
          </a:bodyPr>
          <a:lstStyle/>
          <a:p>
            <a:pPr algn="ctr"/>
            <a:r>
              <a:rPr lang="en-US" sz="2400" u="sng" dirty="0">
                <a:solidFill>
                  <a:srgbClr val="000090"/>
                </a:solidFill>
                <a:latin typeface="Century Schoolbook"/>
                <a:cs typeface="Century Schoolbook"/>
              </a:rPr>
              <a:t>Cash</a:t>
            </a:r>
          </a:p>
          <a:p>
            <a:pPr algn="ctr"/>
            <a:r>
              <a:rPr lang="en-US" sz="2400" dirty="0">
                <a:solidFill>
                  <a:srgbClr val="000090"/>
                </a:solidFill>
                <a:latin typeface="Century Schoolbook"/>
                <a:cs typeface="Century Schoolbook"/>
              </a:rPr>
              <a:t>“the when”</a:t>
            </a:r>
          </a:p>
        </p:txBody>
      </p:sp>
    </p:spTree>
    <p:extLst>
      <p:ext uri="{BB962C8B-B14F-4D97-AF65-F5344CB8AC3E}">
        <p14:creationId xmlns:p14="http://schemas.microsoft.com/office/powerpoint/2010/main" val="30456820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42653" y="1282387"/>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Communicating Financial Information</a:t>
            </a:r>
          </a:p>
        </p:txBody>
      </p:sp>
      <p:sp>
        <p:nvSpPr>
          <p:cNvPr id="9" name="TextBox 8"/>
          <p:cNvSpPr txBox="1"/>
          <p:nvPr/>
        </p:nvSpPr>
        <p:spPr>
          <a:xfrm>
            <a:off x="445572" y="2048861"/>
            <a:ext cx="11441628" cy="3416320"/>
          </a:xfrm>
          <a:prstGeom prst="rect">
            <a:avLst/>
          </a:prstGeom>
          <a:noFill/>
        </p:spPr>
        <p:txBody>
          <a:bodyPr wrap="square" rtlCol="0">
            <a:spAutoFit/>
          </a:bodyPr>
          <a:lstStyle/>
          <a:p>
            <a:r>
              <a:rPr lang="en-US" sz="2400" dirty="0">
                <a:solidFill>
                  <a:srgbClr val="000090"/>
                </a:solidFill>
                <a:latin typeface="Century Schoolbook"/>
                <a:cs typeface="Century Schoolbook"/>
              </a:rPr>
              <a:t>Internal – to program managers &amp; financial leadership</a:t>
            </a:r>
          </a:p>
          <a:p>
            <a:pPr marL="800100" lvl="1" indent="-342900">
              <a:buFont typeface="Arial"/>
              <a:buChar char="•"/>
            </a:pPr>
            <a:r>
              <a:rPr lang="en-US" sz="2400" dirty="0">
                <a:solidFill>
                  <a:srgbClr val="000090"/>
                </a:solidFill>
                <a:latin typeface="Century Schoolbook"/>
                <a:cs typeface="Century Schoolbook"/>
              </a:rPr>
              <a:t>YTD status of expenses vs. plan, total and by program, by object, by time</a:t>
            </a:r>
          </a:p>
          <a:p>
            <a:pPr marL="800100" lvl="1" indent="-342900">
              <a:buFont typeface="Arial"/>
              <a:buChar char="•"/>
            </a:pPr>
            <a:r>
              <a:rPr lang="en-US" sz="2400" dirty="0">
                <a:solidFill>
                  <a:srgbClr val="000090"/>
                </a:solidFill>
                <a:latin typeface="Century Schoolbook"/>
                <a:cs typeface="Century Schoolbook"/>
              </a:rPr>
              <a:t>YTD status of income vs. plan, total and by source</a:t>
            </a:r>
          </a:p>
          <a:p>
            <a:pPr marL="800100" lvl="1" indent="-342900">
              <a:buFont typeface="Arial"/>
              <a:buChar char="•"/>
            </a:pPr>
            <a:r>
              <a:rPr lang="en-US" sz="2400" dirty="0">
                <a:solidFill>
                  <a:srgbClr val="000090"/>
                </a:solidFill>
                <a:latin typeface="Century Schoolbook"/>
                <a:cs typeface="Century Schoolbook"/>
              </a:rPr>
              <a:t>Corrective actions taken, planned, proposed</a:t>
            </a:r>
          </a:p>
          <a:p>
            <a:endParaRPr lang="en-US" sz="2400" dirty="0">
              <a:solidFill>
                <a:srgbClr val="000090"/>
              </a:solidFill>
              <a:latin typeface="Century Schoolbook"/>
              <a:cs typeface="Century Schoolbook"/>
            </a:endParaRPr>
          </a:p>
          <a:p>
            <a:r>
              <a:rPr lang="en-US" sz="2400" dirty="0">
                <a:solidFill>
                  <a:srgbClr val="000090"/>
                </a:solidFill>
                <a:latin typeface="Century Schoolbook"/>
                <a:cs typeface="Century Schoolbook"/>
              </a:rPr>
              <a:t>External – to executive management and board</a:t>
            </a:r>
          </a:p>
          <a:p>
            <a:pPr marL="800100" lvl="1" indent="-342900">
              <a:buFont typeface="Arial"/>
              <a:buChar char="•"/>
            </a:pPr>
            <a:r>
              <a:rPr lang="en-US" sz="2400" dirty="0">
                <a:solidFill>
                  <a:srgbClr val="000090"/>
                </a:solidFill>
                <a:latin typeface="Century Schoolbook"/>
                <a:cs typeface="Century Schoolbook"/>
              </a:rPr>
              <a:t>YTD plan balance, status of expenses vs. plan and income vs. plan</a:t>
            </a:r>
          </a:p>
          <a:p>
            <a:pPr marL="800100" lvl="1" indent="-342900">
              <a:buFont typeface="Arial"/>
              <a:buChar char="•"/>
            </a:pPr>
            <a:r>
              <a:rPr lang="en-US" sz="2400" dirty="0">
                <a:solidFill>
                  <a:srgbClr val="000090"/>
                </a:solidFill>
                <a:latin typeface="Century Schoolbook"/>
                <a:cs typeface="Century Schoolbook"/>
              </a:rPr>
              <a:t>Corrective actions – taken, planned, proposed</a:t>
            </a:r>
          </a:p>
          <a:p>
            <a:pPr marL="800100" lvl="1" indent="-342900">
              <a:buFont typeface="Arial"/>
              <a:buChar char="•"/>
            </a:pPr>
            <a:r>
              <a:rPr lang="en-US" sz="2400" dirty="0">
                <a:solidFill>
                  <a:srgbClr val="000090"/>
                </a:solidFill>
                <a:latin typeface="Century Schoolbook"/>
                <a:cs typeface="Century Schoolbook"/>
              </a:rPr>
              <a:t>Impact on cash position, out-years</a:t>
            </a:r>
          </a:p>
        </p:txBody>
      </p:sp>
    </p:spTree>
    <p:extLst>
      <p:ext uri="{BB962C8B-B14F-4D97-AF65-F5344CB8AC3E}">
        <p14:creationId xmlns:p14="http://schemas.microsoft.com/office/powerpoint/2010/main" val="37960752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42653" y="1282387"/>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The IRS 990 &amp; Strategic Communications</a:t>
            </a:r>
          </a:p>
        </p:txBody>
      </p:sp>
      <p:pic>
        <p:nvPicPr>
          <p:cNvPr id="3" name="Picture 2"/>
          <p:cNvPicPr>
            <a:picLocks noChangeAspect="1"/>
          </p:cNvPicPr>
          <p:nvPr/>
        </p:nvPicPr>
        <p:blipFill>
          <a:blip r:embed="rId4"/>
          <a:stretch>
            <a:fillRect/>
          </a:stretch>
        </p:blipFill>
        <p:spPr>
          <a:xfrm>
            <a:off x="1303865" y="1992771"/>
            <a:ext cx="9713753" cy="4306430"/>
          </a:xfrm>
          <a:prstGeom prst="rect">
            <a:avLst/>
          </a:prstGeom>
        </p:spPr>
      </p:pic>
    </p:spTree>
    <p:extLst>
      <p:ext uri="{BB962C8B-B14F-4D97-AF65-F5344CB8AC3E}">
        <p14:creationId xmlns:p14="http://schemas.microsoft.com/office/powerpoint/2010/main" val="4562620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42653" y="1282387"/>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The IRS 990 &amp; Strategic Communications</a:t>
            </a:r>
          </a:p>
        </p:txBody>
      </p:sp>
      <p:sp>
        <p:nvSpPr>
          <p:cNvPr id="9" name="TextBox 8"/>
          <p:cNvSpPr txBox="1"/>
          <p:nvPr/>
        </p:nvSpPr>
        <p:spPr>
          <a:xfrm>
            <a:off x="496372" y="1896461"/>
            <a:ext cx="11441628" cy="5324534"/>
          </a:xfrm>
          <a:prstGeom prst="rect">
            <a:avLst/>
          </a:prstGeom>
          <a:noFill/>
        </p:spPr>
        <p:txBody>
          <a:bodyPr wrap="square" rtlCol="0">
            <a:spAutoFit/>
          </a:bodyPr>
          <a:lstStyle/>
          <a:p>
            <a:endParaRPr lang="en-US" sz="2400" dirty="0">
              <a:solidFill>
                <a:srgbClr val="000090"/>
              </a:solidFill>
              <a:latin typeface="Century Schoolbook"/>
              <a:cs typeface="Century Schoolbook"/>
            </a:endParaRPr>
          </a:p>
          <a:p>
            <a:r>
              <a:rPr lang="en-US" sz="2400" dirty="0">
                <a:solidFill>
                  <a:srgbClr val="000090"/>
                </a:solidFill>
                <a:latin typeface="Century Schoolbook"/>
                <a:cs typeface="Century Schoolbook"/>
              </a:rPr>
              <a:t>Key Components of the IRS 990:</a:t>
            </a:r>
            <a:endParaRPr lang="en-US" sz="1200" dirty="0">
              <a:solidFill>
                <a:srgbClr val="000090"/>
              </a:solidFill>
              <a:latin typeface="Century Schoolbook"/>
              <a:cs typeface="Century Schoolbook"/>
            </a:endParaRPr>
          </a:p>
          <a:p>
            <a:pPr marL="914400" lvl="1" indent="-457200">
              <a:buFont typeface="+mj-lt"/>
              <a:buAutoNum type="alphaUcPeriod"/>
            </a:pPr>
            <a:r>
              <a:rPr lang="en-US" sz="2200" dirty="0">
                <a:solidFill>
                  <a:srgbClr val="000090"/>
                </a:solidFill>
                <a:latin typeface="Century Schoolbook"/>
                <a:cs typeface="Century Schoolbook"/>
              </a:rPr>
              <a:t>Financial Information – </a:t>
            </a:r>
          </a:p>
          <a:p>
            <a:pPr marL="1371600" lvl="2" indent="-457200">
              <a:buFont typeface="Arial"/>
              <a:buChar char="•"/>
            </a:pPr>
            <a:r>
              <a:rPr lang="en-US" sz="2200" dirty="0">
                <a:solidFill>
                  <a:srgbClr val="000090"/>
                </a:solidFill>
                <a:latin typeface="Century Schoolbook"/>
                <a:cs typeface="Century Schoolbook"/>
              </a:rPr>
              <a:t>Income &amp; Expenses</a:t>
            </a:r>
          </a:p>
          <a:p>
            <a:pPr marL="1371600" lvl="2" indent="-457200">
              <a:buFont typeface="Arial"/>
              <a:buChar char="•"/>
            </a:pPr>
            <a:r>
              <a:rPr lang="en-US" sz="2200" dirty="0">
                <a:solidFill>
                  <a:srgbClr val="000090"/>
                </a:solidFill>
                <a:latin typeface="Century Schoolbook"/>
                <a:cs typeface="Century Schoolbook"/>
              </a:rPr>
              <a:t>Assets &amp; Liabilities</a:t>
            </a:r>
          </a:p>
          <a:p>
            <a:pPr marL="914400" lvl="1" indent="-457200">
              <a:buFont typeface="+mj-lt"/>
              <a:buAutoNum type="alphaUcPeriod"/>
            </a:pPr>
            <a:r>
              <a:rPr lang="en-US" sz="2200" dirty="0">
                <a:solidFill>
                  <a:srgbClr val="000090"/>
                </a:solidFill>
                <a:latin typeface="Century Schoolbook"/>
                <a:cs typeface="Century Schoolbook"/>
              </a:rPr>
              <a:t>Organization</a:t>
            </a:r>
          </a:p>
          <a:p>
            <a:pPr marL="1371600" lvl="2" indent="-457200">
              <a:buFont typeface="Arial"/>
              <a:buChar char="•"/>
            </a:pPr>
            <a:r>
              <a:rPr lang="en-US" sz="2200" dirty="0">
                <a:solidFill>
                  <a:srgbClr val="000090"/>
                </a:solidFill>
                <a:latin typeface="Century Schoolbook"/>
                <a:cs typeface="Century Schoolbook"/>
              </a:rPr>
              <a:t>Governance &amp; Management</a:t>
            </a:r>
          </a:p>
          <a:p>
            <a:pPr marL="1371600" lvl="2" indent="-457200">
              <a:buFont typeface="Arial"/>
              <a:buChar char="•"/>
            </a:pPr>
            <a:r>
              <a:rPr lang="en-US" sz="2200" dirty="0">
                <a:solidFill>
                  <a:srgbClr val="000090"/>
                </a:solidFill>
                <a:latin typeface="Century Schoolbook"/>
                <a:cs typeface="Century Schoolbook"/>
              </a:rPr>
              <a:t>Policies</a:t>
            </a:r>
          </a:p>
          <a:p>
            <a:pPr marL="914400" lvl="1" indent="-457200">
              <a:buFont typeface="+mj-lt"/>
              <a:buAutoNum type="alphaUcPeriod"/>
            </a:pPr>
            <a:r>
              <a:rPr lang="en-US" sz="2200" dirty="0">
                <a:solidFill>
                  <a:srgbClr val="000090"/>
                </a:solidFill>
                <a:latin typeface="Century Schoolbook"/>
                <a:cs typeface="Century Schoolbook"/>
              </a:rPr>
              <a:t>Organization Mission &amp; Results Metrics</a:t>
            </a:r>
          </a:p>
          <a:p>
            <a:pPr marL="914400" lvl="1" indent="-457200">
              <a:buFont typeface="+mj-lt"/>
              <a:buAutoNum type="alphaUcPeriod"/>
            </a:pPr>
            <a:r>
              <a:rPr lang="en-US" sz="2200" dirty="0">
                <a:solidFill>
                  <a:srgbClr val="000090"/>
                </a:solidFill>
                <a:latin typeface="Century Schoolbook"/>
                <a:cs typeface="Century Schoolbook"/>
              </a:rPr>
              <a:t>Board &amp; Employee Compensation</a:t>
            </a:r>
          </a:p>
          <a:p>
            <a:pPr marL="914400" lvl="1" indent="-457200">
              <a:buFont typeface="+mj-lt"/>
              <a:buAutoNum type="alphaUcPeriod"/>
            </a:pPr>
            <a:r>
              <a:rPr lang="en-US" sz="2200" dirty="0">
                <a:solidFill>
                  <a:srgbClr val="000090"/>
                </a:solidFill>
                <a:latin typeface="Century Schoolbook"/>
                <a:cs typeface="Century Schoolbook"/>
              </a:rPr>
              <a:t>Income Sources </a:t>
            </a:r>
          </a:p>
          <a:p>
            <a:pPr marL="914400" lvl="1" indent="-457200">
              <a:buFont typeface="+mj-lt"/>
              <a:buAutoNum type="alphaUcPeriod"/>
            </a:pPr>
            <a:r>
              <a:rPr lang="en-US" sz="2200" dirty="0">
                <a:solidFill>
                  <a:srgbClr val="000090"/>
                </a:solidFill>
                <a:latin typeface="Century Schoolbook"/>
                <a:cs typeface="Century Schoolbook"/>
              </a:rPr>
              <a:t>Expenses by Type (direct &amp; indirect, fundraising, etc.)</a:t>
            </a:r>
          </a:p>
          <a:p>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p:txBody>
      </p:sp>
      <p:pic>
        <p:nvPicPr>
          <p:cNvPr id="10" name="Picture 9"/>
          <p:cNvPicPr>
            <a:picLocks noChangeAspect="1"/>
          </p:cNvPicPr>
          <p:nvPr/>
        </p:nvPicPr>
        <p:blipFill>
          <a:blip r:embed="rId4"/>
          <a:stretch>
            <a:fillRect/>
          </a:stretch>
        </p:blipFill>
        <p:spPr>
          <a:xfrm>
            <a:off x="6820756" y="2150533"/>
            <a:ext cx="4964845" cy="3285648"/>
          </a:xfrm>
          <a:prstGeom prst="rect">
            <a:avLst/>
          </a:prstGeom>
        </p:spPr>
      </p:pic>
    </p:spTree>
    <p:extLst>
      <p:ext uri="{BB962C8B-B14F-4D97-AF65-F5344CB8AC3E}">
        <p14:creationId xmlns:p14="http://schemas.microsoft.com/office/powerpoint/2010/main" val="1568023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42653" y="1282387"/>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The IRS 990 &amp; Strategic Communications</a:t>
            </a:r>
          </a:p>
        </p:txBody>
      </p:sp>
      <p:sp>
        <p:nvSpPr>
          <p:cNvPr id="9" name="TextBox 8"/>
          <p:cNvSpPr txBox="1"/>
          <p:nvPr/>
        </p:nvSpPr>
        <p:spPr>
          <a:xfrm>
            <a:off x="496372" y="1896461"/>
            <a:ext cx="11441628" cy="4524315"/>
          </a:xfrm>
          <a:prstGeom prst="rect">
            <a:avLst/>
          </a:prstGeom>
          <a:noFill/>
        </p:spPr>
        <p:txBody>
          <a:bodyPr wrap="square" rtlCol="0">
            <a:spAutoFit/>
          </a:bodyPr>
          <a:lstStyle/>
          <a:p>
            <a:endParaRPr lang="en-US" sz="2400" dirty="0">
              <a:solidFill>
                <a:srgbClr val="000090"/>
              </a:solidFill>
              <a:latin typeface="Century Schoolbook"/>
              <a:cs typeface="Century Schoolbook"/>
            </a:endParaRPr>
          </a:p>
          <a:p>
            <a:r>
              <a:rPr lang="en-US" sz="2400" dirty="0">
                <a:solidFill>
                  <a:srgbClr val="000090"/>
                </a:solidFill>
                <a:latin typeface="Century Schoolbook"/>
                <a:cs typeface="Century Schoolbook"/>
              </a:rPr>
              <a:t>Who Looks at the IRS 990?</a:t>
            </a:r>
          </a:p>
          <a:p>
            <a:pPr marL="800100" lvl="1" indent="-342900">
              <a:buFont typeface="Arial"/>
              <a:buChar char="•"/>
            </a:pPr>
            <a:r>
              <a:rPr lang="en-US" sz="2400" dirty="0">
                <a:solidFill>
                  <a:srgbClr val="000090"/>
                </a:solidFill>
                <a:latin typeface="Century Schoolbook"/>
                <a:cs typeface="Century Schoolbook"/>
              </a:rPr>
              <a:t>Regulators / Media</a:t>
            </a:r>
          </a:p>
          <a:p>
            <a:pPr marL="800100" lvl="1" indent="-342900">
              <a:buFont typeface="Arial"/>
              <a:buChar char="•"/>
            </a:pPr>
            <a:r>
              <a:rPr lang="en-US" sz="2400" dirty="0">
                <a:solidFill>
                  <a:srgbClr val="000090"/>
                </a:solidFill>
                <a:latin typeface="Century Schoolbook"/>
                <a:cs typeface="Century Schoolbook"/>
              </a:rPr>
              <a:t>Charity Rating Agencies</a:t>
            </a:r>
          </a:p>
          <a:p>
            <a:pPr marL="800100" lvl="1" indent="-342900">
              <a:buFont typeface="Arial"/>
              <a:buChar char="•"/>
            </a:pPr>
            <a:r>
              <a:rPr lang="en-US" sz="2400" dirty="0">
                <a:solidFill>
                  <a:srgbClr val="000090"/>
                </a:solidFill>
                <a:latin typeface="Century Schoolbook"/>
                <a:cs typeface="Century Schoolbook"/>
              </a:rPr>
              <a:t>Prospective Donors</a:t>
            </a:r>
          </a:p>
          <a:p>
            <a:pPr marL="800100" lvl="1" indent="-342900">
              <a:buFont typeface="Arial"/>
              <a:buChar char="•"/>
            </a:pPr>
            <a:r>
              <a:rPr lang="en-US" sz="2400" dirty="0">
                <a:solidFill>
                  <a:srgbClr val="000090"/>
                </a:solidFill>
                <a:latin typeface="Century Schoolbook"/>
                <a:cs typeface="Century Schoolbook"/>
              </a:rPr>
              <a:t>Prospective Contractors</a:t>
            </a:r>
          </a:p>
          <a:p>
            <a:pPr marL="800100" lvl="1" indent="-342900">
              <a:buFont typeface="Arial"/>
              <a:buChar char="•"/>
            </a:pPr>
            <a:r>
              <a:rPr lang="en-US" sz="2400" dirty="0">
                <a:solidFill>
                  <a:srgbClr val="000090"/>
                </a:solidFill>
                <a:latin typeface="Century Schoolbook"/>
                <a:cs typeface="Century Schoolbook"/>
              </a:rPr>
              <a:t>Prospective Board Members</a:t>
            </a:r>
          </a:p>
          <a:p>
            <a:pPr marL="800100" lvl="1" indent="-342900">
              <a:buFont typeface="Arial"/>
              <a:buChar char="•"/>
            </a:pPr>
            <a:r>
              <a:rPr lang="en-US" sz="2400" dirty="0">
                <a:solidFill>
                  <a:srgbClr val="000090"/>
                </a:solidFill>
                <a:latin typeface="Century Schoolbook"/>
                <a:cs typeface="Century Schoolbook"/>
              </a:rPr>
              <a:t>Prospective Employees</a:t>
            </a:r>
          </a:p>
          <a:p>
            <a:endParaRPr lang="en-US" sz="2400" dirty="0">
              <a:solidFill>
                <a:srgbClr val="000090"/>
              </a:solidFill>
              <a:latin typeface="Century Schoolbook"/>
              <a:cs typeface="Century Schoolbook"/>
            </a:endParaRPr>
          </a:p>
          <a:p>
            <a:r>
              <a:rPr lang="en-US" sz="2400" dirty="0">
                <a:solidFill>
                  <a:srgbClr val="000090"/>
                </a:solidFill>
                <a:latin typeface="Century Schoolbook"/>
                <a:cs typeface="Century Schoolbook"/>
              </a:rPr>
              <a:t>How Can it be Used “Strategically”?</a:t>
            </a:r>
          </a:p>
          <a:p>
            <a:endParaRPr lang="en-US" sz="2400" dirty="0">
              <a:solidFill>
                <a:srgbClr val="000090"/>
              </a:solidFill>
              <a:latin typeface="Century Schoolbook"/>
              <a:cs typeface="Century Schoolbook"/>
            </a:endParaRPr>
          </a:p>
          <a:p>
            <a:pPr marL="800100" lvl="1" indent="-342900">
              <a:buFont typeface="Arial"/>
              <a:buChar char="•"/>
            </a:pPr>
            <a:endParaRPr lang="en-US" sz="2400" dirty="0">
              <a:solidFill>
                <a:srgbClr val="000090"/>
              </a:solidFill>
              <a:latin typeface="Century Schoolbook"/>
              <a:cs typeface="Century Schoolbook"/>
            </a:endParaRPr>
          </a:p>
        </p:txBody>
      </p:sp>
      <p:pic>
        <p:nvPicPr>
          <p:cNvPr id="3" name="Picture 2"/>
          <p:cNvPicPr>
            <a:picLocks noChangeAspect="1"/>
          </p:cNvPicPr>
          <p:nvPr/>
        </p:nvPicPr>
        <p:blipFill>
          <a:blip r:embed="rId4"/>
          <a:stretch>
            <a:fillRect/>
          </a:stretch>
        </p:blipFill>
        <p:spPr>
          <a:xfrm>
            <a:off x="6587067" y="2215186"/>
            <a:ext cx="5147734" cy="3406681"/>
          </a:xfrm>
          <a:prstGeom prst="rect">
            <a:avLst/>
          </a:prstGeom>
        </p:spPr>
      </p:pic>
    </p:spTree>
    <p:extLst>
      <p:ext uri="{BB962C8B-B14F-4D97-AF65-F5344CB8AC3E}">
        <p14:creationId xmlns:p14="http://schemas.microsoft.com/office/powerpoint/2010/main" val="1945004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79094" y="1459241"/>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Connections</a:t>
            </a:r>
          </a:p>
        </p:txBody>
      </p:sp>
      <p:sp>
        <p:nvSpPr>
          <p:cNvPr id="9" name="TextBox 8"/>
          <p:cNvSpPr txBox="1"/>
          <p:nvPr/>
        </p:nvSpPr>
        <p:spPr>
          <a:xfrm>
            <a:off x="394772" y="1998061"/>
            <a:ext cx="11242431" cy="3693319"/>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3" name="Picture 2"/>
          <p:cNvPicPr>
            <a:picLocks noChangeAspect="1"/>
          </p:cNvPicPr>
          <p:nvPr/>
        </p:nvPicPr>
        <p:blipFill>
          <a:blip r:embed="rId4"/>
          <a:stretch>
            <a:fillRect/>
          </a:stretch>
        </p:blipFill>
        <p:spPr>
          <a:xfrm>
            <a:off x="5362050" y="2121326"/>
            <a:ext cx="1742345" cy="1742345"/>
          </a:xfrm>
          <a:prstGeom prst="rect">
            <a:avLst/>
          </a:prstGeom>
        </p:spPr>
      </p:pic>
      <p:pic>
        <p:nvPicPr>
          <p:cNvPr id="8" name="Picture 7"/>
          <p:cNvPicPr>
            <a:picLocks noChangeAspect="1"/>
          </p:cNvPicPr>
          <p:nvPr/>
        </p:nvPicPr>
        <p:blipFill>
          <a:blip r:embed="rId5"/>
          <a:stretch>
            <a:fillRect/>
          </a:stretch>
        </p:blipFill>
        <p:spPr>
          <a:xfrm>
            <a:off x="1183552" y="4649059"/>
            <a:ext cx="1575865" cy="1575865"/>
          </a:xfrm>
          <a:prstGeom prst="rect">
            <a:avLst/>
          </a:prstGeom>
        </p:spPr>
      </p:pic>
      <p:pic>
        <p:nvPicPr>
          <p:cNvPr id="10" name="Picture 9"/>
          <p:cNvPicPr>
            <a:picLocks noChangeAspect="1"/>
          </p:cNvPicPr>
          <p:nvPr/>
        </p:nvPicPr>
        <p:blipFill>
          <a:blip r:embed="rId6"/>
          <a:stretch>
            <a:fillRect/>
          </a:stretch>
        </p:blipFill>
        <p:spPr>
          <a:xfrm>
            <a:off x="9106194" y="2540882"/>
            <a:ext cx="2150976" cy="1591722"/>
          </a:xfrm>
          <a:prstGeom prst="rect">
            <a:avLst/>
          </a:prstGeom>
        </p:spPr>
      </p:pic>
      <p:pic>
        <p:nvPicPr>
          <p:cNvPr id="13" name="Picture 12"/>
          <p:cNvPicPr>
            <a:picLocks noChangeAspect="1"/>
          </p:cNvPicPr>
          <p:nvPr/>
        </p:nvPicPr>
        <p:blipFill>
          <a:blip r:embed="rId7"/>
          <a:stretch>
            <a:fillRect/>
          </a:stretch>
        </p:blipFill>
        <p:spPr>
          <a:xfrm>
            <a:off x="9367059" y="4492155"/>
            <a:ext cx="1717645" cy="1717645"/>
          </a:xfrm>
          <a:prstGeom prst="rect">
            <a:avLst/>
          </a:prstGeom>
        </p:spPr>
      </p:pic>
      <p:pic>
        <p:nvPicPr>
          <p:cNvPr id="14" name="Picture 13"/>
          <p:cNvPicPr>
            <a:picLocks noChangeAspect="1"/>
          </p:cNvPicPr>
          <p:nvPr/>
        </p:nvPicPr>
        <p:blipFill>
          <a:blip r:embed="rId8"/>
          <a:stretch>
            <a:fillRect/>
          </a:stretch>
        </p:blipFill>
        <p:spPr>
          <a:xfrm>
            <a:off x="655476" y="2963502"/>
            <a:ext cx="2652689" cy="1173815"/>
          </a:xfrm>
          <a:prstGeom prst="rect">
            <a:avLst/>
          </a:prstGeom>
        </p:spPr>
      </p:pic>
      <p:pic>
        <p:nvPicPr>
          <p:cNvPr id="15" name="Picture 14"/>
          <p:cNvPicPr>
            <a:picLocks noChangeAspect="1"/>
          </p:cNvPicPr>
          <p:nvPr/>
        </p:nvPicPr>
        <p:blipFill>
          <a:blip r:embed="rId9"/>
          <a:stretch>
            <a:fillRect/>
          </a:stretch>
        </p:blipFill>
        <p:spPr>
          <a:xfrm>
            <a:off x="3359999" y="5503648"/>
            <a:ext cx="5608785" cy="841318"/>
          </a:xfrm>
          <a:prstGeom prst="rect">
            <a:avLst/>
          </a:prstGeom>
        </p:spPr>
      </p:pic>
      <p:pic>
        <p:nvPicPr>
          <p:cNvPr id="16" name="Picture 15"/>
          <p:cNvPicPr>
            <a:picLocks noChangeAspect="1"/>
          </p:cNvPicPr>
          <p:nvPr/>
        </p:nvPicPr>
        <p:blipFill>
          <a:blip r:embed="rId10"/>
          <a:stretch>
            <a:fillRect/>
          </a:stretch>
        </p:blipFill>
        <p:spPr>
          <a:xfrm>
            <a:off x="5092494" y="4139496"/>
            <a:ext cx="2105667" cy="1316042"/>
          </a:xfrm>
          <a:prstGeom prst="rect">
            <a:avLst/>
          </a:prstGeom>
        </p:spPr>
      </p:pic>
    </p:spTree>
    <p:extLst>
      <p:ext uri="{BB962C8B-B14F-4D97-AF65-F5344CB8AC3E}">
        <p14:creationId xmlns:p14="http://schemas.microsoft.com/office/powerpoint/2010/main" val="6513597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42653" y="1282387"/>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Nonprofit Executive Directors’ Financial Must-Dos </a:t>
            </a:r>
          </a:p>
        </p:txBody>
      </p:sp>
      <p:sp>
        <p:nvSpPr>
          <p:cNvPr id="9" name="TextBox 8"/>
          <p:cNvSpPr txBox="1"/>
          <p:nvPr/>
        </p:nvSpPr>
        <p:spPr>
          <a:xfrm>
            <a:off x="360905" y="1913394"/>
            <a:ext cx="11441628" cy="5447645"/>
          </a:xfrm>
          <a:prstGeom prst="rect">
            <a:avLst/>
          </a:prstGeom>
          <a:noFill/>
        </p:spPr>
        <p:txBody>
          <a:bodyPr wrap="square" rtlCol="0">
            <a:spAutoFit/>
          </a:bodyPr>
          <a:lstStyle/>
          <a:p>
            <a:pPr marL="457200" indent="-457200">
              <a:buFont typeface="+mj-lt"/>
              <a:buAutoNum type="arabicPeriod"/>
            </a:pPr>
            <a:r>
              <a:rPr lang="en-US" sz="2400" dirty="0">
                <a:solidFill>
                  <a:srgbClr val="000090"/>
                </a:solidFill>
                <a:latin typeface="Century Schoolbook"/>
                <a:cs typeface="Century Schoolbook"/>
              </a:rPr>
              <a:t>Develop and manage to “net” budgets, use “rolling” financial projections and 	make adjustments to the plan on an ongoing basis</a:t>
            </a:r>
          </a:p>
          <a:p>
            <a:pPr marL="457200" indent="-457200">
              <a:buFont typeface="+mj-lt"/>
              <a:buAutoNum type="arabicPeriod"/>
            </a:pPr>
            <a:r>
              <a:rPr lang="en-US" sz="2400" dirty="0">
                <a:solidFill>
                  <a:srgbClr val="000090"/>
                </a:solidFill>
                <a:latin typeface="Century Schoolbook"/>
                <a:cs typeface="Century Schoolbook"/>
              </a:rPr>
              <a:t>Diversify income streams</a:t>
            </a:r>
          </a:p>
          <a:p>
            <a:pPr marL="457200" indent="-457200">
              <a:buFont typeface="+mj-lt"/>
              <a:buAutoNum type="arabicPeriod"/>
            </a:pPr>
            <a:r>
              <a:rPr lang="en-US" sz="2400" dirty="0">
                <a:solidFill>
                  <a:srgbClr val="000090"/>
                </a:solidFill>
                <a:latin typeface="Century Schoolbook"/>
                <a:cs typeface="Century Schoolbook"/>
              </a:rPr>
              <a:t>Manage cash and cash flow</a:t>
            </a:r>
          </a:p>
          <a:p>
            <a:pPr marL="457200" indent="-457200">
              <a:buFont typeface="+mj-lt"/>
              <a:buAutoNum type="arabicPeriod"/>
            </a:pPr>
            <a:r>
              <a:rPr lang="en-US" sz="2400" dirty="0">
                <a:solidFill>
                  <a:srgbClr val="000090"/>
                </a:solidFill>
                <a:latin typeface="Century Schoolbook"/>
                <a:cs typeface="Century Schoolbook"/>
              </a:rPr>
              <a:t>Foster a “financial stewardship culture” in your organization </a:t>
            </a:r>
          </a:p>
          <a:p>
            <a:pPr marL="457200" indent="-457200">
              <a:buFont typeface="+mj-lt"/>
              <a:buAutoNum type="arabicPeriod"/>
            </a:pPr>
            <a:r>
              <a:rPr lang="en-US" sz="2400" dirty="0">
                <a:solidFill>
                  <a:srgbClr val="000090"/>
                </a:solidFill>
                <a:latin typeface="Century Schoolbook"/>
                <a:cs typeface="Century Schoolbook"/>
              </a:rPr>
              <a:t>Pursue restricted funding opportunities that align with you mission and 	strategic plan</a:t>
            </a:r>
          </a:p>
          <a:p>
            <a:pPr marL="457200" indent="-457200">
              <a:buFont typeface="+mj-lt"/>
              <a:buAutoNum type="arabicPeriod"/>
            </a:pPr>
            <a:r>
              <a:rPr lang="en-US" sz="2400" dirty="0">
                <a:solidFill>
                  <a:srgbClr val="000090"/>
                </a:solidFill>
                <a:latin typeface="Century Schoolbook"/>
                <a:cs typeface="Century Schoolbook"/>
              </a:rPr>
              <a:t>Do not understaff financial management; it’s a good investment</a:t>
            </a:r>
          </a:p>
          <a:p>
            <a:pPr marL="457200" indent="-457200">
              <a:buFont typeface="+mj-lt"/>
              <a:buAutoNum type="arabicPeriod"/>
            </a:pPr>
            <a:r>
              <a:rPr lang="en-US" sz="2400" dirty="0">
                <a:solidFill>
                  <a:srgbClr val="000090"/>
                </a:solidFill>
                <a:latin typeface="Century Schoolbook"/>
                <a:cs typeface="Century Schoolbook"/>
              </a:rPr>
              <a:t>Make sure your board is fully informed about financial roles, expectations, 	plans, and decisions</a:t>
            </a:r>
          </a:p>
          <a:p>
            <a:pPr marL="457200" indent="-457200">
              <a:buFont typeface="+mj-lt"/>
              <a:buAutoNum type="arabicPeriod"/>
            </a:pPr>
            <a:r>
              <a:rPr lang="en-US" sz="2400" dirty="0">
                <a:solidFill>
                  <a:srgbClr val="000090"/>
                </a:solidFill>
                <a:latin typeface="Century Schoolbook"/>
                <a:cs typeface="Century Schoolbook"/>
              </a:rPr>
              <a:t>Institute Enterprise Risk Management practices</a:t>
            </a:r>
          </a:p>
          <a:p>
            <a:endParaRPr lang="en-US" sz="1200" dirty="0">
              <a:solidFill>
                <a:srgbClr val="000090"/>
              </a:solidFill>
              <a:latin typeface="Century Schoolbook"/>
              <a:cs typeface="Century Schoolbook"/>
            </a:endParaRPr>
          </a:p>
          <a:p>
            <a:r>
              <a:rPr lang="en-US" dirty="0">
                <a:solidFill>
                  <a:srgbClr val="000090"/>
                </a:solidFill>
                <a:latin typeface="Century Schoolbook"/>
                <a:cs typeface="Century Schoolbook"/>
              </a:rPr>
              <a:t>-- from Nonprofit Quarterly</a:t>
            </a:r>
          </a:p>
          <a:p>
            <a:pPr marL="457200" indent="-457200">
              <a:buFont typeface="+mj-lt"/>
              <a:buAutoNum type="arabicPeriod"/>
            </a:pPr>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p:txBody>
      </p:sp>
    </p:spTree>
    <p:extLst>
      <p:ext uri="{BB962C8B-B14F-4D97-AF65-F5344CB8AC3E}">
        <p14:creationId xmlns:p14="http://schemas.microsoft.com/office/powerpoint/2010/main" val="36409843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Enterprise Risk Management</a:t>
            </a:r>
          </a:p>
        </p:txBody>
      </p:sp>
      <p:sp>
        <p:nvSpPr>
          <p:cNvPr id="9" name="TextBox 8"/>
          <p:cNvSpPr txBox="1"/>
          <p:nvPr/>
        </p:nvSpPr>
        <p:spPr>
          <a:xfrm>
            <a:off x="411705" y="2302861"/>
            <a:ext cx="11242431" cy="5355313"/>
          </a:xfrm>
          <a:prstGeom prst="rect">
            <a:avLst/>
          </a:prstGeom>
          <a:noFill/>
        </p:spPr>
        <p:txBody>
          <a:bodyPr wrap="square" rtlCol="0">
            <a:spAutoFit/>
          </a:bodyPr>
          <a:lstStyle/>
          <a:p>
            <a:r>
              <a:rPr lang="en-US" sz="2400" dirty="0">
                <a:solidFill>
                  <a:srgbClr val="000090"/>
                </a:solidFill>
                <a:latin typeface="Century Schoolbook"/>
                <a:cs typeface="Century Schoolbook"/>
              </a:rPr>
              <a:t>What is “Risk Management”?</a:t>
            </a:r>
            <a:endParaRPr lang="en-US" sz="2400" dirty="0"/>
          </a:p>
          <a:p>
            <a:endParaRPr lang="en-US" dirty="0"/>
          </a:p>
          <a:p>
            <a:endParaRPr lang="en-US" dirty="0"/>
          </a:p>
          <a:p>
            <a:pPr marL="514350" indent="-514350">
              <a:buClrTx/>
              <a:buSzPct val="100000"/>
              <a:buFont typeface="Wingdings" pitchFamily="2" charset="2"/>
              <a:buNone/>
            </a:pPr>
            <a:r>
              <a:rPr lang="en-US" sz="2400" dirty="0">
                <a:solidFill>
                  <a:srgbClr val="000090"/>
                </a:solidFill>
                <a:latin typeface="Century Schoolbook" pitchFamily="18" charset="0"/>
              </a:rPr>
              <a:t>Elements of risk management:</a:t>
            </a:r>
          </a:p>
          <a:p>
            <a:pPr marL="871538" lvl="1" indent="-514350">
              <a:buClrTx/>
              <a:buSzPct val="100000"/>
              <a:buFont typeface="Tw Cen MT" pitchFamily="34" charset="0"/>
              <a:buAutoNum type="arabicPeriod"/>
            </a:pPr>
            <a:r>
              <a:rPr lang="en-US" sz="2400" dirty="0">
                <a:solidFill>
                  <a:srgbClr val="000090"/>
                </a:solidFill>
                <a:latin typeface="Century Schoolbook" pitchFamily="18" charset="0"/>
              </a:rPr>
              <a:t>What can go wrong?</a:t>
            </a:r>
          </a:p>
          <a:p>
            <a:pPr marL="871538" lvl="1" indent="-514350">
              <a:buClrTx/>
              <a:buSzPct val="100000"/>
              <a:buFont typeface="Tw Cen MT" pitchFamily="34" charset="0"/>
              <a:buAutoNum type="arabicPeriod"/>
            </a:pPr>
            <a:r>
              <a:rPr lang="en-US" sz="2400" dirty="0">
                <a:solidFill>
                  <a:srgbClr val="000090"/>
                </a:solidFill>
                <a:latin typeface="Century Schoolbook" pitchFamily="18" charset="0"/>
              </a:rPr>
              <a:t>How severe would it be?</a:t>
            </a:r>
          </a:p>
          <a:p>
            <a:pPr marL="871538" lvl="1" indent="-514350">
              <a:buClrTx/>
              <a:buSzPct val="100000"/>
              <a:buFont typeface="Tw Cen MT" pitchFamily="34" charset="0"/>
              <a:buAutoNum type="arabicPeriod"/>
            </a:pPr>
            <a:r>
              <a:rPr lang="en-US" sz="2400" dirty="0">
                <a:solidFill>
                  <a:srgbClr val="000090"/>
                </a:solidFill>
                <a:latin typeface="Century Schoolbook" pitchFamily="18" charset="0"/>
              </a:rPr>
              <a:t>How likely is it to occur?</a:t>
            </a:r>
          </a:p>
          <a:p>
            <a:pPr marL="871538" lvl="1" indent="-514350">
              <a:buClrTx/>
              <a:buSzPct val="100000"/>
              <a:buFont typeface="Tw Cen MT" pitchFamily="34" charset="0"/>
              <a:buAutoNum type="arabicPeriod"/>
            </a:pPr>
            <a:r>
              <a:rPr lang="en-US" sz="2400" dirty="0">
                <a:solidFill>
                  <a:srgbClr val="000090"/>
                </a:solidFill>
                <a:latin typeface="Century Schoolbook" pitchFamily="18" charset="0"/>
              </a:rPr>
              <a:t>How costly is it to prevent it (and is it worth it)?</a:t>
            </a:r>
          </a:p>
          <a:p>
            <a:pPr marL="871538" lvl="1" indent="-514350">
              <a:buClrTx/>
              <a:buSzPct val="100000"/>
              <a:buFont typeface="Wingdings 2" pitchFamily="18" charset="2"/>
              <a:buNone/>
            </a:pPr>
            <a:endParaRPr lang="en-US" sz="2400" dirty="0">
              <a:solidFill>
                <a:srgbClr val="000090"/>
              </a:solidFill>
              <a:latin typeface="Century Schoolbook" pitchFamily="18" charset="0"/>
            </a:endParaRPr>
          </a:p>
          <a:p>
            <a:pPr marL="871538" lvl="1" indent="-514350">
              <a:buClrTx/>
              <a:buSzPct val="100000"/>
              <a:buFont typeface="Wingdings 2" pitchFamily="18" charset="2"/>
              <a:buNone/>
            </a:pPr>
            <a:endParaRPr lang="en-US" sz="2400" dirty="0">
              <a:solidFill>
                <a:srgbClr val="000090"/>
              </a:solidFill>
              <a:latin typeface="Century Schoolbook" pitchFamily="18" charset="0"/>
            </a:endParaRPr>
          </a:p>
          <a:p>
            <a:pPr marL="514350" indent="-514350">
              <a:buClrTx/>
              <a:buSzPct val="100000"/>
              <a:buFont typeface="Wingdings" pitchFamily="2" charset="2"/>
              <a:buNone/>
            </a:pPr>
            <a:r>
              <a:rPr lang="en-US" sz="2400" b="1" u="sng" dirty="0">
                <a:solidFill>
                  <a:srgbClr val="000090"/>
                </a:solidFill>
                <a:latin typeface="Century Schoolbook" pitchFamily="18" charset="0"/>
              </a:rPr>
              <a:t>Risk Profile: Severity x Likelihood</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7047335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Enterprise Risk Management</a:t>
            </a:r>
          </a:p>
        </p:txBody>
      </p:sp>
      <p:sp>
        <p:nvSpPr>
          <p:cNvPr id="9" name="TextBox 8"/>
          <p:cNvSpPr txBox="1"/>
          <p:nvPr/>
        </p:nvSpPr>
        <p:spPr>
          <a:xfrm>
            <a:off x="411705" y="2302861"/>
            <a:ext cx="11242431" cy="5539978"/>
          </a:xfrm>
          <a:prstGeom prst="rect">
            <a:avLst/>
          </a:prstGeom>
          <a:noFill/>
        </p:spPr>
        <p:txBody>
          <a:bodyPr wrap="square" rtlCol="0">
            <a:spAutoFit/>
          </a:bodyPr>
          <a:lstStyle/>
          <a:p>
            <a:pPr marL="514350" indent="-514350">
              <a:buClrTx/>
              <a:buSzPct val="100000"/>
              <a:buFont typeface="Wingdings" pitchFamily="2" charset="2"/>
              <a:buNone/>
            </a:pPr>
            <a:r>
              <a:rPr lang="en-US" sz="2400" dirty="0">
                <a:solidFill>
                  <a:srgbClr val="000090"/>
                </a:solidFill>
                <a:latin typeface="Century Schoolbook"/>
                <a:cs typeface="Century Schoolbook"/>
              </a:rPr>
              <a:t>Risk Management – Four ways to manage risk:</a:t>
            </a:r>
          </a:p>
          <a:p>
            <a:pPr marL="514350" indent="-514350">
              <a:buClrTx/>
              <a:buSzPct val="100000"/>
              <a:buFont typeface="Wingdings" pitchFamily="2" charset="2"/>
              <a:buNone/>
            </a:pPr>
            <a:endParaRPr lang="en-US" dirty="0">
              <a:solidFill>
                <a:srgbClr val="000090"/>
              </a:solidFill>
              <a:latin typeface="Century Schoolbook"/>
              <a:cs typeface="Century Schoolbook"/>
            </a:endParaRPr>
          </a:p>
          <a:p>
            <a:pPr marL="514350" indent="-514350">
              <a:buClrTx/>
              <a:buSzPct val="100000"/>
              <a:buFont typeface="Tw Cen MT" pitchFamily="34" charset="0"/>
              <a:buAutoNum type="arabicPeriod"/>
            </a:pPr>
            <a:r>
              <a:rPr lang="en-US" sz="2400" b="1" u="sng" dirty="0">
                <a:solidFill>
                  <a:srgbClr val="000090"/>
                </a:solidFill>
                <a:latin typeface="Century Schoolbook"/>
                <a:cs typeface="Century Schoolbook"/>
              </a:rPr>
              <a:t>A</a:t>
            </a:r>
            <a:r>
              <a:rPr lang="en-US" sz="2400" dirty="0">
                <a:solidFill>
                  <a:srgbClr val="000090"/>
                </a:solidFill>
                <a:latin typeface="Century Schoolbook"/>
                <a:cs typeface="Century Schoolbook"/>
              </a:rPr>
              <a:t>void – abandon, close, stop doing that</a:t>
            </a:r>
          </a:p>
          <a:p>
            <a:pPr marL="514350" indent="-514350">
              <a:buClrTx/>
              <a:buSzPct val="100000"/>
              <a:buFont typeface="Tw Cen MT" pitchFamily="34" charset="0"/>
              <a:buAutoNum type="arabicPeriod"/>
            </a:pPr>
            <a:endParaRPr lang="en-US" sz="2400" dirty="0">
              <a:solidFill>
                <a:srgbClr val="000090"/>
              </a:solidFill>
              <a:latin typeface="Century Schoolbook"/>
              <a:cs typeface="Century Schoolbook"/>
            </a:endParaRPr>
          </a:p>
          <a:p>
            <a:pPr marL="514350" indent="-514350">
              <a:buClrTx/>
              <a:buSzPct val="100000"/>
              <a:buFont typeface="Tw Cen MT" pitchFamily="34" charset="0"/>
              <a:buAutoNum type="arabicPeriod"/>
            </a:pPr>
            <a:r>
              <a:rPr lang="en-US" sz="2400" b="1" u="sng" dirty="0">
                <a:solidFill>
                  <a:srgbClr val="000090"/>
                </a:solidFill>
                <a:latin typeface="Century Schoolbook"/>
                <a:cs typeface="Century Schoolbook"/>
              </a:rPr>
              <a:t>R</a:t>
            </a:r>
            <a:r>
              <a:rPr lang="en-US" sz="2400" dirty="0">
                <a:solidFill>
                  <a:srgbClr val="000090"/>
                </a:solidFill>
                <a:latin typeface="Century Schoolbook"/>
                <a:cs typeface="Century Schoolbook"/>
              </a:rPr>
              <a:t>educe – implement controls to minimize risk</a:t>
            </a:r>
          </a:p>
          <a:p>
            <a:pPr marL="514350" indent="-514350">
              <a:buClrTx/>
              <a:buSzPct val="100000"/>
              <a:buFont typeface="Tw Cen MT" pitchFamily="34" charset="0"/>
              <a:buAutoNum type="arabicPeriod"/>
            </a:pPr>
            <a:endParaRPr lang="en-US" sz="2400" dirty="0">
              <a:solidFill>
                <a:srgbClr val="000090"/>
              </a:solidFill>
              <a:latin typeface="Century Schoolbook"/>
              <a:cs typeface="Century Schoolbook"/>
            </a:endParaRPr>
          </a:p>
          <a:p>
            <a:pPr marL="514350" indent="-514350">
              <a:buClrTx/>
              <a:buSzPct val="100000"/>
              <a:buFont typeface="Tw Cen MT" pitchFamily="34" charset="0"/>
              <a:buAutoNum type="arabicPeriod"/>
            </a:pPr>
            <a:r>
              <a:rPr lang="en-US" sz="2400" b="1" u="sng" dirty="0">
                <a:solidFill>
                  <a:srgbClr val="000090"/>
                </a:solidFill>
                <a:latin typeface="Century Schoolbook"/>
                <a:cs typeface="Century Schoolbook"/>
              </a:rPr>
              <a:t>S</a:t>
            </a:r>
            <a:r>
              <a:rPr lang="en-US" sz="2400" dirty="0">
                <a:solidFill>
                  <a:srgbClr val="000090"/>
                </a:solidFill>
                <a:latin typeface="Century Schoolbook"/>
                <a:cs typeface="Century Schoolbook"/>
              </a:rPr>
              <a:t>hare – establish joint responsibility, insurance</a:t>
            </a:r>
          </a:p>
          <a:p>
            <a:pPr marL="514350" indent="-514350">
              <a:buClrTx/>
              <a:buSzPct val="100000"/>
              <a:buFont typeface="Tw Cen MT" pitchFamily="34" charset="0"/>
              <a:buAutoNum type="arabicPeriod"/>
            </a:pPr>
            <a:endParaRPr lang="en-US" sz="2400" dirty="0">
              <a:solidFill>
                <a:srgbClr val="000090"/>
              </a:solidFill>
              <a:latin typeface="Century Schoolbook"/>
              <a:cs typeface="Century Schoolbook"/>
            </a:endParaRPr>
          </a:p>
          <a:p>
            <a:pPr marL="514350" indent="-514350">
              <a:buClrTx/>
              <a:buSzPct val="100000"/>
              <a:buFont typeface="Tw Cen MT" pitchFamily="34" charset="0"/>
              <a:buAutoNum type="arabicPeriod"/>
            </a:pPr>
            <a:r>
              <a:rPr lang="en-US" sz="2400" b="1" u="sng" dirty="0">
                <a:solidFill>
                  <a:srgbClr val="000090"/>
                </a:solidFill>
                <a:latin typeface="Century Schoolbook"/>
                <a:cs typeface="Century Schoolbook"/>
              </a:rPr>
              <a:t>A</a:t>
            </a:r>
            <a:r>
              <a:rPr lang="en-US" sz="2400" dirty="0">
                <a:solidFill>
                  <a:srgbClr val="000090"/>
                </a:solidFill>
                <a:latin typeface="Century Schoolbook"/>
                <a:cs typeface="Century Schoolbook"/>
              </a:rPr>
              <a:t>ccept – some level of risk is unavoidable – accept risk within tolerance limits – based on your initial Risk Assessment (Likelihood X Severity)</a:t>
            </a:r>
          </a:p>
          <a:p>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550892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err="1">
                <a:solidFill>
                  <a:srgbClr val="000090"/>
                </a:solidFill>
                <a:latin typeface="Century Schoolbook"/>
                <a:cs typeface="Century Schoolbook"/>
              </a:rPr>
              <a:t>Cybersecurity</a:t>
            </a:r>
            <a:endParaRPr lang="en-US" sz="2800" b="1" u="sng" dirty="0">
              <a:solidFill>
                <a:srgbClr val="000090"/>
              </a:solidFill>
              <a:latin typeface="Century Schoolbook"/>
              <a:cs typeface="Century Schoolbook"/>
            </a:endParaRPr>
          </a:p>
        </p:txBody>
      </p:sp>
      <p:sp>
        <p:nvSpPr>
          <p:cNvPr id="9" name="TextBox 8"/>
          <p:cNvSpPr txBox="1"/>
          <p:nvPr/>
        </p:nvSpPr>
        <p:spPr>
          <a:xfrm>
            <a:off x="394772" y="2387527"/>
            <a:ext cx="11242431" cy="4154983"/>
          </a:xfrm>
          <a:prstGeom prst="rect">
            <a:avLst/>
          </a:prstGeom>
          <a:noFill/>
        </p:spPr>
        <p:txBody>
          <a:bodyPr wrap="square" rtlCol="0">
            <a:spAutoFit/>
          </a:bodyPr>
          <a:lstStyle/>
          <a:p>
            <a:r>
              <a:rPr lang="en-US" sz="2400" dirty="0">
                <a:solidFill>
                  <a:srgbClr val="000090"/>
                </a:solidFill>
                <a:latin typeface="Century Schoolbook"/>
                <a:cs typeface="Century Schoolbook"/>
              </a:rPr>
              <a:t>A Major – and Growing --  Area of Risk</a:t>
            </a:r>
          </a:p>
          <a:p>
            <a:endParaRPr lang="en-US" sz="2400" dirty="0">
              <a:solidFill>
                <a:srgbClr val="000090"/>
              </a:solidFill>
              <a:latin typeface="Century Schoolbook"/>
              <a:cs typeface="Century Schoolbook"/>
            </a:endParaRPr>
          </a:p>
          <a:p>
            <a:r>
              <a:rPr lang="en-US" sz="2400" dirty="0">
                <a:solidFill>
                  <a:srgbClr val="000090"/>
                </a:solidFill>
                <a:latin typeface="Century Schoolbook"/>
                <a:cs typeface="Century Schoolbook"/>
              </a:rPr>
              <a:t>Nonprofit Organizations’ Vulnerabilities:</a:t>
            </a:r>
          </a:p>
          <a:p>
            <a:pPr marL="800100" lvl="1" indent="-342900">
              <a:buFont typeface="Arial"/>
              <a:buChar char="•"/>
            </a:pPr>
            <a:r>
              <a:rPr lang="en-US" sz="2400" dirty="0">
                <a:solidFill>
                  <a:srgbClr val="000090"/>
                </a:solidFill>
                <a:latin typeface="Century Schoolbook"/>
                <a:cs typeface="Century Schoolbook"/>
              </a:rPr>
              <a:t>Financial systems &amp; records</a:t>
            </a:r>
          </a:p>
          <a:p>
            <a:pPr marL="800100" lvl="1" indent="-342900">
              <a:buFont typeface="Arial"/>
              <a:buChar char="•"/>
            </a:pPr>
            <a:r>
              <a:rPr lang="en-US" sz="2400" dirty="0">
                <a:solidFill>
                  <a:srgbClr val="000090"/>
                </a:solidFill>
                <a:latin typeface="Century Schoolbook"/>
                <a:cs typeface="Century Schoolbook"/>
              </a:rPr>
              <a:t>Business systems &amp; records</a:t>
            </a:r>
          </a:p>
          <a:p>
            <a:pPr marL="800100" lvl="1" indent="-342900">
              <a:buFont typeface="Arial"/>
              <a:buChar char="•"/>
            </a:pPr>
            <a:r>
              <a:rPr lang="en-US" sz="2400" dirty="0">
                <a:solidFill>
                  <a:srgbClr val="000090"/>
                </a:solidFill>
                <a:latin typeface="Century Schoolbook"/>
                <a:cs typeface="Century Schoolbook"/>
              </a:rPr>
              <a:t>Employee data</a:t>
            </a:r>
          </a:p>
          <a:p>
            <a:pPr marL="800100" lvl="1" indent="-342900">
              <a:buFont typeface="Arial"/>
              <a:buChar char="•"/>
            </a:pPr>
            <a:r>
              <a:rPr lang="en-US" sz="2400" dirty="0">
                <a:solidFill>
                  <a:srgbClr val="000090"/>
                </a:solidFill>
                <a:latin typeface="Century Schoolbook"/>
                <a:cs typeface="Century Schoolbook"/>
              </a:rPr>
              <a:t>Client / customer data</a:t>
            </a:r>
          </a:p>
          <a:p>
            <a:pPr marL="800100" lvl="1" indent="-342900">
              <a:buFont typeface="Arial"/>
              <a:buChar char="•"/>
            </a:pPr>
            <a:r>
              <a:rPr lang="en-US" sz="2400" dirty="0">
                <a:solidFill>
                  <a:srgbClr val="000090"/>
                </a:solidFill>
                <a:latin typeface="Century Schoolbook"/>
                <a:cs typeface="Century Schoolbook"/>
              </a:rPr>
              <a:t>Donor data</a:t>
            </a:r>
          </a:p>
          <a:p>
            <a:pPr marL="800100" lvl="1" indent="-342900">
              <a:buFont typeface="Arial"/>
              <a:buChar char="•"/>
            </a:pPr>
            <a:r>
              <a:rPr lang="en-US" sz="2400" dirty="0">
                <a:solidFill>
                  <a:srgbClr val="000090"/>
                </a:solidFill>
                <a:latin typeface="Century Schoolbook"/>
                <a:cs typeface="Century Schoolbook"/>
              </a:rPr>
              <a:t>“Market” (behavioral) data</a:t>
            </a:r>
          </a:p>
          <a:p>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p:txBody>
      </p:sp>
      <p:pic>
        <p:nvPicPr>
          <p:cNvPr id="10" name="Picture 9"/>
          <p:cNvPicPr>
            <a:picLocks noChangeAspect="1"/>
          </p:cNvPicPr>
          <p:nvPr/>
        </p:nvPicPr>
        <p:blipFill>
          <a:blip r:embed="rId4"/>
          <a:stretch>
            <a:fillRect/>
          </a:stretch>
        </p:blipFill>
        <p:spPr>
          <a:xfrm>
            <a:off x="6773333" y="2760132"/>
            <a:ext cx="4911536" cy="2992967"/>
          </a:xfrm>
          <a:prstGeom prst="rect">
            <a:avLst/>
          </a:prstGeom>
        </p:spPr>
      </p:pic>
    </p:spTree>
    <p:extLst>
      <p:ext uri="{BB962C8B-B14F-4D97-AF65-F5344CB8AC3E}">
        <p14:creationId xmlns:p14="http://schemas.microsoft.com/office/powerpoint/2010/main" val="28800053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err="1">
                <a:solidFill>
                  <a:srgbClr val="000090"/>
                </a:solidFill>
                <a:latin typeface="Century Schoolbook"/>
                <a:cs typeface="Century Schoolbook"/>
              </a:rPr>
              <a:t>Cybersecurity</a:t>
            </a:r>
            <a:endParaRPr lang="en-US" sz="2800" b="1" u="sng" dirty="0">
              <a:solidFill>
                <a:srgbClr val="000090"/>
              </a:solidFill>
              <a:latin typeface="Century Schoolbook"/>
              <a:cs typeface="Century Schoolbook"/>
            </a:endParaRPr>
          </a:p>
        </p:txBody>
      </p:sp>
      <p:sp>
        <p:nvSpPr>
          <p:cNvPr id="9" name="TextBox 8"/>
          <p:cNvSpPr txBox="1"/>
          <p:nvPr/>
        </p:nvSpPr>
        <p:spPr>
          <a:xfrm>
            <a:off x="394772" y="2387527"/>
            <a:ext cx="11242431" cy="4154983"/>
          </a:xfrm>
          <a:prstGeom prst="rect">
            <a:avLst/>
          </a:prstGeom>
          <a:noFill/>
        </p:spPr>
        <p:txBody>
          <a:bodyPr wrap="square" rtlCol="0">
            <a:spAutoFit/>
          </a:bodyPr>
          <a:lstStyle/>
          <a:p>
            <a:r>
              <a:rPr lang="en-US" sz="2400" dirty="0">
                <a:solidFill>
                  <a:srgbClr val="000090"/>
                </a:solidFill>
                <a:latin typeface="Century Schoolbook"/>
                <a:cs typeface="Century Schoolbook"/>
              </a:rPr>
              <a:t>Nonprofit Organizations’ Issues / Concerns:</a:t>
            </a:r>
          </a:p>
          <a:p>
            <a:endParaRPr lang="en-US" sz="2400" dirty="0">
              <a:solidFill>
                <a:srgbClr val="000090"/>
              </a:solidFill>
              <a:latin typeface="Century Schoolbook"/>
              <a:cs typeface="Century Schoolbook"/>
            </a:endParaRPr>
          </a:p>
          <a:p>
            <a:pPr marL="914400" lvl="1" indent="-457200">
              <a:buFont typeface="+mj-lt"/>
              <a:buAutoNum type="arabicPeriod"/>
            </a:pPr>
            <a:r>
              <a:rPr lang="en-US" sz="2400" dirty="0">
                <a:solidFill>
                  <a:srgbClr val="000090"/>
                </a:solidFill>
                <a:latin typeface="Century Schoolbook"/>
                <a:cs typeface="Century Schoolbook"/>
              </a:rPr>
              <a:t>“Tech to Exec” gap is widening</a:t>
            </a:r>
          </a:p>
          <a:p>
            <a:pPr marL="914400" lvl="1" indent="-457200">
              <a:buFont typeface="+mj-lt"/>
              <a:buAutoNum type="arabicPeriod"/>
            </a:pPr>
            <a:r>
              <a:rPr lang="en-US" sz="2400" dirty="0">
                <a:solidFill>
                  <a:srgbClr val="000090"/>
                </a:solidFill>
                <a:latin typeface="Century Schoolbook"/>
                <a:cs typeface="Century Schoolbook"/>
              </a:rPr>
              <a:t>Proliferation of devices / access points</a:t>
            </a:r>
          </a:p>
          <a:p>
            <a:pPr marL="914400" lvl="1" indent="-457200">
              <a:buFont typeface="+mj-lt"/>
              <a:buAutoNum type="arabicPeriod"/>
            </a:pPr>
            <a:r>
              <a:rPr lang="en-US" sz="2400" dirty="0">
                <a:solidFill>
                  <a:srgbClr val="000090"/>
                </a:solidFill>
                <a:latin typeface="Century Schoolbook"/>
                <a:cs typeface="Century Schoolbook"/>
              </a:rPr>
              <a:t>Apps and the Cloud</a:t>
            </a:r>
          </a:p>
          <a:p>
            <a:pPr marL="914400" lvl="1" indent="-457200">
              <a:buFont typeface="+mj-lt"/>
              <a:buAutoNum type="arabicPeriod"/>
            </a:pPr>
            <a:r>
              <a:rPr lang="en-US" sz="2400" dirty="0">
                <a:solidFill>
                  <a:srgbClr val="000090"/>
                </a:solidFill>
                <a:latin typeface="Century Schoolbook"/>
                <a:cs typeface="Century Schoolbook"/>
              </a:rPr>
              <a:t>Public expectations ( access and capability)</a:t>
            </a:r>
          </a:p>
          <a:p>
            <a:pPr marL="914400" lvl="1" indent="-457200">
              <a:buFont typeface="+mj-lt"/>
              <a:buAutoNum type="arabicPeriod"/>
            </a:pPr>
            <a:r>
              <a:rPr lang="en-US" sz="2400" dirty="0">
                <a:solidFill>
                  <a:srgbClr val="000090"/>
                </a:solidFill>
                <a:latin typeface="Century Schoolbook"/>
                <a:cs typeface="Century Schoolbook"/>
              </a:rPr>
              <a:t>Public trust (donors, clients, contractors)</a:t>
            </a:r>
          </a:p>
          <a:p>
            <a:pPr marL="914400" lvl="1" indent="-457200">
              <a:buFont typeface="+mj-lt"/>
              <a:buAutoNum type="arabicPeriod"/>
            </a:pPr>
            <a:r>
              <a:rPr lang="en-US" sz="2400" dirty="0">
                <a:solidFill>
                  <a:srgbClr val="000090"/>
                </a:solidFill>
                <a:latin typeface="Century Schoolbook"/>
                <a:cs typeface="Century Schoolbook"/>
              </a:rPr>
              <a:t>Staff expertise &amp; capacity – no $$ for overhead</a:t>
            </a:r>
          </a:p>
          <a:p>
            <a:pPr marL="914400" lvl="1" indent="-457200">
              <a:buFont typeface="+mj-lt"/>
              <a:buAutoNum type="arabicPeriod"/>
            </a:pPr>
            <a:endParaRPr lang="en-US" sz="2400" dirty="0">
              <a:solidFill>
                <a:srgbClr val="000090"/>
              </a:solidFill>
              <a:latin typeface="Century Schoolbook"/>
              <a:cs typeface="Century Schoolbook"/>
            </a:endParaRPr>
          </a:p>
          <a:p>
            <a:pPr marL="914400" lvl="1" indent="-457200">
              <a:buFont typeface="+mj-lt"/>
              <a:buAutoNum type="arabicPeriod"/>
            </a:pPr>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p:txBody>
      </p:sp>
      <p:pic>
        <p:nvPicPr>
          <p:cNvPr id="3" name="Picture 2"/>
          <p:cNvPicPr>
            <a:picLocks noChangeAspect="1"/>
          </p:cNvPicPr>
          <p:nvPr/>
        </p:nvPicPr>
        <p:blipFill>
          <a:blip r:embed="rId4"/>
          <a:stretch>
            <a:fillRect/>
          </a:stretch>
        </p:blipFill>
        <p:spPr>
          <a:xfrm>
            <a:off x="8233833" y="2527299"/>
            <a:ext cx="3735681" cy="2654300"/>
          </a:xfrm>
          <a:prstGeom prst="rect">
            <a:avLst/>
          </a:prstGeom>
        </p:spPr>
      </p:pic>
    </p:spTree>
    <p:extLst>
      <p:ext uri="{BB962C8B-B14F-4D97-AF65-F5344CB8AC3E}">
        <p14:creationId xmlns:p14="http://schemas.microsoft.com/office/powerpoint/2010/main" val="11901213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err="1">
                <a:solidFill>
                  <a:srgbClr val="000090"/>
                </a:solidFill>
                <a:latin typeface="Century Schoolbook"/>
                <a:cs typeface="Century Schoolbook"/>
              </a:rPr>
              <a:t>Cybersecurity</a:t>
            </a:r>
            <a:endParaRPr lang="en-US" sz="2800" b="1" u="sng" dirty="0">
              <a:solidFill>
                <a:srgbClr val="000090"/>
              </a:solidFill>
              <a:latin typeface="Century Schoolbook"/>
              <a:cs typeface="Century Schoolbook"/>
            </a:endParaRPr>
          </a:p>
        </p:txBody>
      </p:sp>
      <p:sp>
        <p:nvSpPr>
          <p:cNvPr id="9" name="TextBox 8"/>
          <p:cNvSpPr txBox="1"/>
          <p:nvPr/>
        </p:nvSpPr>
        <p:spPr>
          <a:xfrm>
            <a:off x="394772" y="2387527"/>
            <a:ext cx="11242431" cy="4524315"/>
          </a:xfrm>
          <a:prstGeom prst="rect">
            <a:avLst/>
          </a:prstGeom>
          <a:noFill/>
        </p:spPr>
        <p:txBody>
          <a:bodyPr wrap="square" rtlCol="0">
            <a:spAutoFit/>
          </a:bodyPr>
          <a:lstStyle/>
          <a:p>
            <a:r>
              <a:rPr lang="en-US" sz="2400" dirty="0">
                <a:solidFill>
                  <a:srgbClr val="000090"/>
                </a:solidFill>
                <a:latin typeface="Century Schoolbook"/>
                <a:cs typeface="Century Schoolbook"/>
              </a:rPr>
              <a:t>Risk Assessment – Steps:</a:t>
            </a:r>
          </a:p>
          <a:p>
            <a:pPr marL="914400" lvl="1" indent="-457200">
              <a:buFont typeface="+mj-lt"/>
              <a:buAutoNum type="arabicPeriod"/>
            </a:pPr>
            <a:r>
              <a:rPr lang="en-US" sz="2400" dirty="0">
                <a:solidFill>
                  <a:srgbClr val="000090"/>
                </a:solidFill>
                <a:latin typeface="Century Schoolbook"/>
                <a:cs typeface="Century Schoolbook"/>
              </a:rPr>
              <a:t>What data do we collect / manage?</a:t>
            </a:r>
          </a:p>
          <a:p>
            <a:pPr marL="914400" lvl="1" indent="-457200">
              <a:buFont typeface="+mj-lt"/>
              <a:buAutoNum type="arabicPeriod"/>
            </a:pPr>
            <a:r>
              <a:rPr lang="en-US" sz="2400" dirty="0">
                <a:solidFill>
                  <a:srgbClr val="000090"/>
                </a:solidFill>
                <a:latin typeface="Century Schoolbook"/>
                <a:cs typeface="Century Schoolbook"/>
              </a:rPr>
              <a:t>Where is it stored?</a:t>
            </a:r>
          </a:p>
          <a:p>
            <a:pPr marL="914400" lvl="1" indent="-457200">
              <a:buFont typeface="+mj-lt"/>
              <a:buAutoNum type="arabicPeriod"/>
            </a:pPr>
            <a:r>
              <a:rPr lang="en-US" sz="2400" dirty="0">
                <a:solidFill>
                  <a:srgbClr val="000090"/>
                </a:solidFill>
                <a:latin typeface="Century Schoolbook"/>
                <a:cs typeface="Century Schoolbook"/>
              </a:rPr>
              <a:t>How is it managed? </a:t>
            </a:r>
          </a:p>
          <a:p>
            <a:pPr marL="914400" lvl="1" indent="-457200">
              <a:buFont typeface="+mj-lt"/>
              <a:buAutoNum type="arabicPeriod"/>
            </a:pPr>
            <a:r>
              <a:rPr lang="en-US" sz="2400" dirty="0">
                <a:solidFill>
                  <a:srgbClr val="000090"/>
                </a:solidFill>
                <a:latin typeface="Century Schoolbook"/>
                <a:cs typeface="Century Schoolbook"/>
              </a:rPr>
              <a:t>Who is responsible?</a:t>
            </a:r>
          </a:p>
          <a:p>
            <a:pPr marL="914400" lvl="1" indent="-457200">
              <a:buFont typeface="+mj-lt"/>
              <a:buAutoNum type="arabicPeriod"/>
            </a:pPr>
            <a:r>
              <a:rPr lang="en-US" sz="2400" dirty="0">
                <a:solidFill>
                  <a:srgbClr val="000090"/>
                </a:solidFill>
                <a:latin typeface="Century Schoolbook"/>
                <a:cs typeface="Century Schoolbook"/>
              </a:rPr>
              <a:t>What are our external / legal requirements?</a:t>
            </a:r>
          </a:p>
          <a:p>
            <a:pPr marL="914400" lvl="1" indent="-457200">
              <a:buFont typeface="+mj-lt"/>
              <a:buAutoNum type="arabicPeriod"/>
            </a:pPr>
            <a:r>
              <a:rPr lang="en-US" sz="2400" dirty="0">
                <a:solidFill>
                  <a:srgbClr val="000090"/>
                </a:solidFill>
                <a:latin typeface="Century Schoolbook"/>
                <a:cs typeface="Century Schoolbook"/>
              </a:rPr>
              <a:t>What internal policies &amp; procedures are in place?</a:t>
            </a:r>
          </a:p>
          <a:p>
            <a:pPr marL="914400" lvl="1" indent="-457200">
              <a:buFont typeface="+mj-lt"/>
              <a:buAutoNum type="arabicPeriod"/>
            </a:pPr>
            <a:r>
              <a:rPr lang="en-US" sz="2400" dirty="0">
                <a:solidFill>
                  <a:srgbClr val="000090"/>
                </a:solidFill>
                <a:latin typeface="Century Schoolbook"/>
                <a:cs typeface="Century Schoolbook"/>
              </a:rPr>
              <a:t>What training do we provide staff?</a:t>
            </a:r>
          </a:p>
          <a:p>
            <a:pPr marL="914400" lvl="1" indent="-457200">
              <a:buFont typeface="+mj-lt"/>
              <a:buAutoNum type="arabicPeriod"/>
            </a:pPr>
            <a:r>
              <a:rPr lang="en-US" sz="2400" dirty="0">
                <a:solidFill>
                  <a:srgbClr val="000090"/>
                </a:solidFill>
                <a:latin typeface="Century Schoolbook"/>
                <a:cs typeface="Century Schoolbook"/>
              </a:rPr>
              <a:t>Do we have an emergency response plan?</a:t>
            </a:r>
          </a:p>
          <a:p>
            <a:pPr marL="914400" lvl="1" indent="-457200">
              <a:buFont typeface="+mj-lt"/>
              <a:buAutoNum type="arabicPeriod"/>
            </a:pPr>
            <a:endParaRPr lang="en-US" sz="2400" dirty="0">
              <a:solidFill>
                <a:srgbClr val="000090"/>
              </a:solidFill>
              <a:latin typeface="Century Schoolbook"/>
              <a:cs typeface="Century Schoolbook"/>
            </a:endParaRPr>
          </a:p>
          <a:p>
            <a:pPr marL="914400" lvl="1" indent="-457200">
              <a:buFont typeface="+mj-lt"/>
              <a:buAutoNum type="arabicPeriod"/>
            </a:pPr>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p:txBody>
      </p:sp>
      <p:pic>
        <p:nvPicPr>
          <p:cNvPr id="8" name="Picture 7"/>
          <p:cNvPicPr>
            <a:picLocks noChangeAspect="1"/>
          </p:cNvPicPr>
          <p:nvPr/>
        </p:nvPicPr>
        <p:blipFill>
          <a:blip r:embed="rId4"/>
          <a:stretch>
            <a:fillRect/>
          </a:stretch>
        </p:blipFill>
        <p:spPr>
          <a:xfrm>
            <a:off x="7873999" y="2618028"/>
            <a:ext cx="3826933" cy="1021481"/>
          </a:xfrm>
          <a:prstGeom prst="rect">
            <a:avLst/>
          </a:prstGeom>
        </p:spPr>
      </p:pic>
    </p:spTree>
    <p:extLst>
      <p:ext uri="{BB962C8B-B14F-4D97-AF65-F5344CB8AC3E}">
        <p14:creationId xmlns:p14="http://schemas.microsoft.com/office/powerpoint/2010/main" val="1772893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428640" y="14517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Future Trends in Nonprofit Finance</a:t>
            </a:r>
          </a:p>
        </p:txBody>
      </p:sp>
      <p:sp>
        <p:nvSpPr>
          <p:cNvPr id="9" name="TextBox 8"/>
          <p:cNvSpPr txBox="1"/>
          <p:nvPr/>
        </p:nvSpPr>
        <p:spPr>
          <a:xfrm>
            <a:off x="564105" y="2014994"/>
            <a:ext cx="11242431" cy="5232201"/>
          </a:xfrm>
          <a:prstGeom prst="rect">
            <a:avLst/>
          </a:prstGeom>
          <a:noFill/>
        </p:spPr>
        <p:txBody>
          <a:bodyPr wrap="square" rtlCol="0">
            <a:spAutoFit/>
          </a:bodyPr>
          <a:lstStyle/>
          <a:p>
            <a:pPr marL="342900" indent="-342900">
              <a:buFont typeface="+mj-lt"/>
              <a:buAutoNum type="arabicPeriod"/>
            </a:pPr>
            <a:r>
              <a:rPr lang="en-US" sz="2200" dirty="0">
                <a:solidFill>
                  <a:srgbClr val="000090"/>
                </a:solidFill>
                <a:latin typeface="Century Schoolbook"/>
                <a:cs typeface="Century Schoolbook"/>
              </a:rPr>
              <a:t>Increasing emphasis on non-governmental solutions</a:t>
            </a:r>
            <a:endParaRPr lang="en-US" sz="2200" dirty="0">
              <a:latin typeface="Century Schoolbook"/>
              <a:cs typeface="Century Schoolbook"/>
            </a:endParaRPr>
          </a:p>
          <a:p>
            <a:pPr marL="342900" indent="-342900">
              <a:buFont typeface="+mj-lt"/>
              <a:buAutoNum type="arabicPeriod"/>
            </a:pPr>
            <a:r>
              <a:rPr lang="en-US" sz="2200" dirty="0">
                <a:solidFill>
                  <a:srgbClr val="000090"/>
                </a:solidFill>
                <a:latin typeface="Century Schoolbook"/>
                <a:cs typeface="Century Schoolbook"/>
              </a:rPr>
              <a:t>Interest rates, endowments &amp; ROI</a:t>
            </a:r>
          </a:p>
          <a:p>
            <a:pPr marL="342900" indent="-342900">
              <a:buFont typeface="+mj-lt"/>
              <a:buAutoNum type="arabicPeriod"/>
            </a:pPr>
            <a:r>
              <a:rPr lang="en-US" sz="2200" dirty="0">
                <a:solidFill>
                  <a:srgbClr val="000090"/>
                </a:solidFill>
                <a:latin typeface="Century Schoolbook"/>
                <a:cs typeface="Century Schoolbook"/>
              </a:rPr>
              <a:t>Public funding challenges / loss of government funds</a:t>
            </a:r>
          </a:p>
          <a:p>
            <a:pPr marL="342900" indent="-342900">
              <a:buFont typeface="+mj-lt"/>
              <a:buAutoNum type="arabicPeriod"/>
            </a:pPr>
            <a:r>
              <a:rPr lang="en-US" sz="2200" dirty="0">
                <a:solidFill>
                  <a:srgbClr val="000090"/>
                </a:solidFill>
                <a:latin typeface="Century Schoolbook"/>
                <a:cs typeface="Century Schoolbook"/>
              </a:rPr>
              <a:t>“Voluntary taxation” mindset (vs. “public goods”)</a:t>
            </a:r>
          </a:p>
          <a:p>
            <a:pPr marL="342900" indent="-342900">
              <a:buFont typeface="+mj-lt"/>
              <a:buAutoNum type="arabicPeriod"/>
            </a:pPr>
            <a:r>
              <a:rPr lang="en-US" sz="2200" dirty="0">
                <a:solidFill>
                  <a:srgbClr val="000090"/>
                </a:solidFill>
                <a:latin typeface="Century Schoolbook"/>
                <a:cs typeface="Century Schoolbook"/>
              </a:rPr>
              <a:t>Hybridization of nonprofit / government / business models (blurring/blending)</a:t>
            </a:r>
          </a:p>
          <a:p>
            <a:pPr marL="342900" indent="-342900">
              <a:buFont typeface="+mj-lt"/>
              <a:buAutoNum type="arabicPeriod"/>
            </a:pPr>
            <a:r>
              <a:rPr lang="en-US" sz="2200" dirty="0">
                <a:solidFill>
                  <a:srgbClr val="000090"/>
                </a:solidFill>
                <a:latin typeface="Century Schoolbook"/>
                <a:cs typeface="Century Schoolbook"/>
              </a:rPr>
              <a:t>Investment model for social change</a:t>
            </a:r>
          </a:p>
          <a:p>
            <a:pPr marL="342900" indent="-342900">
              <a:buFont typeface="+mj-lt"/>
              <a:buAutoNum type="arabicPeriod"/>
            </a:pPr>
            <a:r>
              <a:rPr lang="en-US" sz="2200" dirty="0">
                <a:solidFill>
                  <a:srgbClr val="000090"/>
                </a:solidFill>
                <a:latin typeface="Century Schoolbook"/>
                <a:cs typeface="Century Schoolbook"/>
              </a:rPr>
              <a:t>Political giving vs. philanthropic</a:t>
            </a:r>
          </a:p>
          <a:p>
            <a:pPr marL="342900" indent="-342900">
              <a:buFont typeface="+mj-lt"/>
              <a:buAutoNum type="arabicPeriod"/>
            </a:pPr>
            <a:r>
              <a:rPr lang="en-US" sz="2200" dirty="0">
                <a:solidFill>
                  <a:srgbClr val="000090"/>
                </a:solidFill>
                <a:latin typeface="Century Schoolbook"/>
                <a:cs typeface="Century Schoolbook"/>
              </a:rPr>
              <a:t>Greater networking &amp; partnership approaches</a:t>
            </a:r>
          </a:p>
          <a:p>
            <a:pPr marL="342900" indent="-342900">
              <a:buFont typeface="+mj-lt"/>
              <a:buAutoNum type="arabicPeriod"/>
            </a:pPr>
            <a:r>
              <a:rPr lang="en-US" sz="2200" dirty="0">
                <a:solidFill>
                  <a:srgbClr val="000090"/>
                </a:solidFill>
                <a:latin typeface="Century Schoolbook"/>
                <a:cs typeface="Century Schoolbook"/>
              </a:rPr>
              <a:t>Increased emphasis on advocacy (and new rules)</a:t>
            </a:r>
          </a:p>
          <a:p>
            <a:pPr marL="342900" indent="-342900">
              <a:buFont typeface="+mj-lt"/>
              <a:buAutoNum type="arabicPeriod"/>
            </a:pPr>
            <a:r>
              <a:rPr lang="en-US" sz="2200" dirty="0">
                <a:solidFill>
                  <a:srgbClr val="000090"/>
                </a:solidFill>
                <a:latin typeface="Century Schoolbook"/>
                <a:cs typeface="Century Schoolbook"/>
              </a:rPr>
              <a:t> </a:t>
            </a:r>
            <a:r>
              <a:rPr lang="en-US" sz="2200" dirty="0" err="1">
                <a:solidFill>
                  <a:srgbClr val="000090"/>
                </a:solidFill>
                <a:latin typeface="Century Schoolbook"/>
                <a:cs typeface="Century Schoolbook"/>
              </a:rPr>
              <a:t>Millennials</a:t>
            </a:r>
            <a:r>
              <a:rPr lang="en-US" sz="2200" dirty="0">
                <a:solidFill>
                  <a:srgbClr val="000090"/>
                </a:solidFill>
                <a:latin typeface="Century Schoolbook"/>
                <a:cs typeface="Century Schoolbook"/>
              </a:rPr>
              <a:t> and social change</a:t>
            </a:r>
          </a:p>
          <a:p>
            <a:pPr marL="342900" indent="-342900">
              <a:buFont typeface="+mj-lt"/>
              <a:buAutoNum type="arabicPeriod"/>
            </a:pPr>
            <a:r>
              <a:rPr lang="en-US" sz="2200" dirty="0">
                <a:solidFill>
                  <a:srgbClr val="000090"/>
                </a:solidFill>
                <a:latin typeface="Century Schoolbook"/>
                <a:cs typeface="Century Schoolbook"/>
              </a:rPr>
              <a:t> Baby-boomer legacy giving (transfer of wealth)</a:t>
            </a:r>
          </a:p>
          <a:p>
            <a:pPr marL="342900" indent="-342900">
              <a:buFont typeface="+mj-lt"/>
              <a:buAutoNum type="arabicPeriod"/>
            </a:pPr>
            <a:r>
              <a:rPr lang="en-US" sz="2200" dirty="0">
                <a:solidFill>
                  <a:srgbClr val="000090"/>
                </a:solidFill>
                <a:latin typeface="Century Schoolbook"/>
                <a:cs typeface="Century Schoolbook"/>
              </a:rPr>
              <a:t> Digital environment – anonymity, privacy, transparency</a:t>
            </a:r>
          </a:p>
          <a:p>
            <a:pPr marL="342900" indent="-342900">
              <a:buFont typeface="+mj-lt"/>
              <a:buAutoNum type="arabicPeriod"/>
            </a:pPr>
            <a:r>
              <a:rPr lang="en-US" sz="2200" dirty="0">
                <a:solidFill>
                  <a:srgbClr val="000090"/>
                </a:solidFill>
                <a:latin typeface="Century Schoolbook"/>
                <a:cs typeface="Century Schoolbook"/>
              </a:rPr>
              <a:t> Data, metrics &amp; performance-based contracting</a:t>
            </a:r>
          </a:p>
          <a:p>
            <a:pPr marL="342900" indent="-342900">
              <a:buFont typeface="+mj-lt"/>
              <a:buAutoNum type="arabicPeriod"/>
            </a:pPr>
            <a:endParaRPr lang="en-US" sz="2400" dirty="0">
              <a:solidFill>
                <a:srgbClr val="000090"/>
              </a:solidFill>
              <a:latin typeface="Century Schoolbook"/>
              <a:cs typeface="Century Schoolbook"/>
            </a:endParaRPr>
          </a:p>
          <a:p>
            <a:pPr marL="342900" indent="-342900">
              <a:buFont typeface="+mj-lt"/>
              <a:buAutoNum type="arabicPeriod"/>
            </a:pPr>
            <a:endParaRPr lang="en-US" sz="2400" dirty="0">
              <a:solidFill>
                <a:srgbClr val="000090"/>
              </a:solidFill>
              <a:latin typeface="Century Schoolbook"/>
              <a:cs typeface="Century Schoolbook"/>
            </a:endParaRPr>
          </a:p>
        </p:txBody>
      </p:sp>
    </p:spTree>
    <p:extLst>
      <p:ext uri="{BB962C8B-B14F-4D97-AF65-F5344CB8AC3E}">
        <p14:creationId xmlns:p14="http://schemas.microsoft.com/office/powerpoint/2010/main" val="7022266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954107"/>
          </a:xfrm>
          <a:prstGeom prst="rect">
            <a:avLst/>
          </a:prstGeom>
          <a:noFill/>
        </p:spPr>
        <p:txBody>
          <a:bodyPr wrap="square" rtlCol="0">
            <a:spAutoFit/>
          </a:bodyPr>
          <a:lstStyle/>
          <a:p>
            <a:pPr algn="ctr"/>
            <a:r>
              <a:rPr lang="en-US" sz="2800" b="1" dirty="0">
                <a:solidFill>
                  <a:srgbClr val="000090"/>
                </a:solidFill>
                <a:latin typeface="Century Schoolbook"/>
                <a:cs typeface="Century Schoolbook"/>
              </a:rPr>
              <a:t>Nonprofit Financial Leadership </a:t>
            </a:r>
          </a:p>
          <a:p>
            <a:pPr algn="ctr"/>
            <a:r>
              <a:rPr lang="en-US" sz="2800" b="1" dirty="0">
                <a:solidFill>
                  <a:srgbClr val="000090"/>
                </a:solidFill>
                <a:latin typeface="Century Schoolbook"/>
                <a:cs typeface="Century Schoolbook"/>
              </a:rPr>
              <a:t>Making Your Organization Stronger in Challenging Times</a:t>
            </a:r>
          </a:p>
        </p:txBody>
      </p:sp>
      <p:sp>
        <p:nvSpPr>
          <p:cNvPr id="9" name="TextBox 8"/>
          <p:cNvSpPr txBox="1"/>
          <p:nvPr/>
        </p:nvSpPr>
        <p:spPr>
          <a:xfrm>
            <a:off x="411706" y="1794861"/>
            <a:ext cx="11242431" cy="7263526"/>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pPr algn="ctr"/>
            <a:r>
              <a:rPr lang="en-US" sz="2400" dirty="0">
                <a:solidFill>
                  <a:srgbClr val="000090"/>
                </a:solidFill>
                <a:latin typeface="Century Schoolbook"/>
                <a:cs typeface="Century Schoolbook"/>
              </a:rPr>
              <a:t>Wrap-Up</a:t>
            </a:r>
          </a:p>
          <a:p>
            <a:pPr algn="ctr"/>
            <a:endParaRPr lang="en-US" sz="2400" dirty="0">
              <a:solidFill>
                <a:srgbClr val="000090"/>
              </a:solidFill>
              <a:latin typeface="Century Schoolbook"/>
              <a:cs typeface="Century Schoolbook"/>
            </a:endParaRPr>
          </a:p>
          <a:p>
            <a:pPr algn="ctr"/>
            <a:r>
              <a:rPr lang="en-US" sz="2400" dirty="0">
                <a:solidFill>
                  <a:srgbClr val="000090"/>
                </a:solidFill>
                <a:latin typeface="Century Schoolbook"/>
                <a:cs typeface="Century Schoolbook"/>
              </a:rPr>
              <a:t>Questions / Conversation?</a:t>
            </a:r>
          </a:p>
          <a:p>
            <a:pPr algn="ctr"/>
            <a:endParaRPr lang="en-US" dirty="0">
              <a:solidFill>
                <a:srgbClr val="000090"/>
              </a:solidFill>
              <a:latin typeface="Century Schoolbook"/>
              <a:cs typeface="Century Schoolbook"/>
            </a:endParaRPr>
          </a:p>
          <a:p>
            <a:pPr algn="ctr"/>
            <a:endParaRPr lang="en-US" sz="2400" dirty="0">
              <a:solidFill>
                <a:srgbClr val="000090"/>
              </a:solidFill>
              <a:latin typeface="Century Schoolbook"/>
              <a:cs typeface="Century Schoolbook"/>
            </a:endParaRPr>
          </a:p>
          <a:p>
            <a:pPr algn="ctr"/>
            <a:r>
              <a:rPr lang="en-US" sz="2200" dirty="0">
                <a:solidFill>
                  <a:srgbClr val="000090"/>
                </a:solidFill>
                <a:latin typeface="Century Schoolbook"/>
                <a:cs typeface="Century Schoolbook"/>
              </a:rPr>
              <a:t>Contact info: </a:t>
            </a:r>
          </a:p>
          <a:p>
            <a:pPr algn="ctr"/>
            <a:r>
              <a:rPr lang="en-US" sz="2200" dirty="0">
                <a:solidFill>
                  <a:srgbClr val="000090"/>
                </a:solidFill>
                <a:latin typeface="Century Schoolbook"/>
                <a:cs typeface="Century Schoolbook"/>
                <a:hlinkClick r:id="rId4"/>
              </a:rPr>
              <a:t>Pfinn@albany.edu</a:t>
            </a:r>
            <a:endParaRPr lang="en-US" sz="2200" dirty="0">
              <a:solidFill>
                <a:srgbClr val="000090"/>
              </a:solidFill>
              <a:latin typeface="Century Schoolbook"/>
              <a:cs typeface="Century Schoolbook"/>
            </a:endParaRPr>
          </a:p>
          <a:p>
            <a:pPr algn="ctr"/>
            <a:r>
              <a:rPr lang="en-US" sz="2200" dirty="0">
                <a:solidFill>
                  <a:srgbClr val="000090"/>
                </a:solidFill>
                <a:latin typeface="Century Schoolbook"/>
                <a:cs typeface="Century Schoolbook"/>
                <a:hlinkClick r:id="rId5"/>
              </a:rPr>
              <a:t>pete@parkresources.net</a:t>
            </a:r>
            <a:endParaRPr lang="en-US" sz="2200" dirty="0">
              <a:solidFill>
                <a:srgbClr val="000090"/>
              </a:solidFill>
              <a:latin typeface="Century Schoolbook"/>
              <a:cs typeface="Century Schoolbook"/>
            </a:endParaRPr>
          </a:p>
          <a:p>
            <a:pPr algn="ctr"/>
            <a:r>
              <a:rPr lang="en-US" sz="2200" dirty="0">
                <a:solidFill>
                  <a:srgbClr val="000090"/>
                </a:solidFill>
                <a:latin typeface="Century Schoolbook"/>
                <a:cs typeface="Century Schoolbook"/>
              </a:rPr>
              <a:t>518-929-5327</a:t>
            </a:r>
          </a:p>
          <a:p>
            <a:pPr algn="ctr"/>
            <a:endParaRPr lang="en-US" sz="2400" dirty="0">
              <a:solidFill>
                <a:srgbClr val="000090"/>
              </a:solidFill>
              <a:latin typeface="Century Schoolbook"/>
              <a:cs typeface="Century Schoolbook"/>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1" name="TextBox 10"/>
          <p:cNvSpPr txBox="1"/>
          <p:nvPr/>
        </p:nvSpPr>
        <p:spPr>
          <a:xfrm rot="1580841">
            <a:off x="7573001" y="2603447"/>
            <a:ext cx="1058733" cy="523220"/>
          </a:xfrm>
          <a:prstGeom prst="rect">
            <a:avLst/>
          </a:prstGeom>
          <a:noFill/>
        </p:spPr>
        <p:txBody>
          <a:bodyPr wrap="none" rtlCol="0">
            <a:spAutoFit/>
          </a:bodyPr>
          <a:lstStyle/>
          <a:p>
            <a:r>
              <a:rPr lang="en-US" sz="2800" dirty="0">
                <a:solidFill>
                  <a:srgbClr val="FF0000"/>
                </a:solidFill>
                <a:latin typeface="Chalkduster"/>
                <a:cs typeface="Chalkduster"/>
              </a:rPr>
              <a:t>Very</a:t>
            </a:r>
          </a:p>
        </p:txBody>
      </p:sp>
      <p:sp>
        <p:nvSpPr>
          <p:cNvPr id="12" name="TextBox 11"/>
          <p:cNvSpPr txBox="1"/>
          <p:nvPr/>
        </p:nvSpPr>
        <p:spPr>
          <a:xfrm rot="17547510">
            <a:off x="7729504" y="2054070"/>
            <a:ext cx="674176" cy="523220"/>
          </a:xfrm>
          <a:prstGeom prst="rect">
            <a:avLst/>
          </a:prstGeom>
          <a:noFill/>
        </p:spPr>
        <p:txBody>
          <a:bodyPr wrap="square" rtlCol="0">
            <a:spAutoFit/>
          </a:bodyPr>
          <a:lstStyle/>
          <a:p>
            <a:r>
              <a:rPr lang="en-US" sz="2800" dirty="0">
                <a:solidFill>
                  <a:srgbClr val="FF0000"/>
                </a:solidFill>
                <a:latin typeface="Chalkduster"/>
                <a:cs typeface="Chalkduster"/>
              </a:rPr>
              <a:t>&gt;</a:t>
            </a:r>
          </a:p>
        </p:txBody>
      </p:sp>
    </p:spTree>
    <p:extLst>
      <p:ext uri="{BB962C8B-B14F-4D97-AF65-F5344CB8AC3E}">
        <p14:creationId xmlns:p14="http://schemas.microsoft.com/office/powerpoint/2010/main" val="39086876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954107"/>
          </a:xfrm>
          <a:prstGeom prst="rect">
            <a:avLst/>
          </a:prstGeom>
          <a:noFill/>
        </p:spPr>
        <p:txBody>
          <a:bodyPr wrap="square" rtlCol="0">
            <a:spAutoFit/>
          </a:bodyPr>
          <a:lstStyle/>
          <a:p>
            <a:pPr algn="ctr"/>
            <a:r>
              <a:rPr lang="en-US" sz="2800" b="1" dirty="0">
                <a:solidFill>
                  <a:srgbClr val="000090"/>
                </a:solidFill>
                <a:latin typeface="Century Schoolbook"/>
                <a:cs typeface="Century Schoolbook"/>
              </a:rPr>
              <a:t>Nonprofit Financial Leadership </a:t>
            </a:r>
          </a:p>
          <a:p>
            <a:pPr algn="ctr"/>
            <a:r>
              <a:rPr lang="en-US" sz="2800" b="1" dirty="0">
                <a:solidFill>
                  <a:srgbClr val="000090"/>
                </a:solidFill>
                <a:latin typeface="Century Schoolbook"/>
                <a:cs typeface="Century Schoolbook"/>
              </a:rPr>
              <a:t>Making Your Organization Stronger in Challenging Times</a:t>
            </a:r>
          </a:p>
        </p:txBody>
      </p:sp>
      <p:sp>
        <p:nvSpPr>
          <p:cNvPr id="9" name="TextBox 8"/>
          <p:cNvSpPr txBox="1"/>
          <p:nvPr/>
        </p:nvSpPr>
        <p:spPr>
          <a:xfrm>
            <a:off x="394772" y="1998061"/>
            <a:ext cx="11242431" cy="6832641"/>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pPr algn="ctr"/>
            <a:r>
              <a:rPr lang="en-US" sz="2200" dirty="0">
                <a:solidFill>
                  <a:srgbClr val="000090"/>
                </a:solidFill>
                <a:latin typeface="Century Schoolbook"/>
                <a:cs typeface="Century Schoolbook"/>
              </a:rPr>
              <a:t>Peter C. Finn</a:t>
            </a:r>
          </a:p>
          <a:p>
            <a:pPr algn="ctr"/>
            <a:r>
              <a:rPr lang="en-US" sz="2200" dirty="0">
                <a:solidFill>
                  <a:srgbClr val="000090"/>
                </a:solidFill>
                <a:latin typeface="Century Schoolbook"/>
                <a:cs typeface="Century Schoolbook"/>
              </a:rPr>
              <a:t>Public Service Professor</a:t>
            </a:r>
          </a:p>
          <a:p>
            <a:pPr algn="ctr"/>
            <a:r>
              <a:rPr lang="en-US" sz="2200" dirty="0">
                <a:solidFill>
                  <a:srgbClr val="000090"/>
                </a:solidFill>
                <a:latin typeface="Century Schoolbook"/>
                <a:cs typeface="Century Schoolbook"/>
              </a:rPr>
              <a:t>Rockefeller College of Public Affairs &amp; Policy</a:t>
            </a:r>
          </a:p>
          <a:p>
            <a:pPr algn="ctr"/>
            <a:r>
              <a:rPr lang="en-US" sz="2200" dirty="0">
                <a:solidFill>
                  <a:srgbClr val="000090"/>
                </a:solidFill>
                <a:latin typeface="Century Schoolbook"/>
                <a:cs typeface="Century Schoolbook"/>
              </a:rPr>
              <a:t>University at Albany (SUNY)</a:t>
            </a:r>
          </a:p>
          <a:p>
            <a:endParaRPr lang="en-US" dirty="0"/>
          </a:p>
          <a:p>
            <a:endParaRPr lang="en-US" sz="1200" dirty="0"/>
          </a:p>
          <a:p>
            <a:endParaRPr lang="en-US" dirty="0"/>
          </a:p>
          <a:p>
            <a:pPr algn="ctr"/>
            <a:r>
              <a:rPr lang="en-US" i="1" dirty="0">
                <a:solidFill>
                  <a:srgbClr val="000090"/>
                </a:solidFill>
                <a:latin typeface="Century Schoolbook"/>
                <a:cs typeface="Century Schoolbook"/>
              </a:rPr>
              <a:t>2017 New York State AmeriCorps</a:t>
            </a:r>
          </a:p>
          <a:p>
            <a:pPr algn="ctr"/>
            <a:r>
              <a:rPr lang="en-US" i="1" dirty="0">
                <a:solidFill>
                  <a:srgbClr val="000090"/>
                </a:solidFill>
                <a:latin typeface="Century Schoolbook"/>
                <a:cs typeface="Century Schoolbook"/>
              </a:rPr>
              <a:t>Project Director Training &amp; Annual Meeting</a:t>
            </a:r>
          </a:p>
          <a:p>
            <a:pPr algn="ctr"/>
            <a:r>
              <a:rPr lang="en-US" i="1" dirty="0">
                <a:solidFill>
                  <a:srgbClr val="000090"/>
                </a:solidFill>
                <a:latin typeface="Century Schoolbook"/>
                <a:cs typeface="Century Schoolbook"/>
              </a:rPr>
              <a:t>Saratoga Springs, NY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1" name="TextBox 10"/>
          <p:cNvSpPr txBox="1"/>
          <p:nvPr/>
        </p:nvSpPr>
        <p:spPr>
          <a:xfrm rot="1580841">
            <a:off x="7573001" y="2603447"/>
            <a:ext cx="1058733" cy="523220"/>
          </a:xfrm>
          <a:prstGeom prst="rect">
            <a:avLst/>
          </a:prstGeom>
          <a:noFill/>
        </p:spPr>
        <p:txBody>
          <a:bodyPr wrap="none" rtlCol="0">
            <a:spAutoFit/>
          </a:bodyPr>
          <a:lstStyle/>
          <a:p>
            <a:r>
              <a:rPr lang="en-US" sz="2800" dirty="0">
                <a:solidFill>
                  <a:srgbClr val="FF0000"/>
                </a:solidFill>
                <a:latin typeface="Chalkduster"/>
                <a:cs typeface="Chalkduster"/>
              </a:rPr>
              <a:t>Very</a:t>
            </a:r>
          </a:p>
        </p:txBody>
      </p:sp>
      <p:sp>
        <p:nvSpPr>
          <p:cNvPr id="12" name="TextBox 11"/>
          <p:cNvSpPr txBox="1"/>
          <p:nvPr/>
        </p:nvSpPr>
        <p:spPr>
          <a:xfrm rot="17547510">
            <a:off x="7729504" y="2054070"/>
            <a:ext cx="674176" cy="523220"/>
          </a:xfrm>
          <a:prstGeom prst="rect">
            <a:avLst/>
          </a:prstGeom>
          <a:noFill/>
        </p:spPr>
        <p:txBody>
          <a:bodyPr wrap="square" rtlCol="0">
            <a:spAutoFit/>
          </a:bodyPr>
          <a:lstStyle/>
          <a:p>
            <a:r>
              <a:rPr lang="en-US" sz="2800" dirty="0">
                <a:solidFill>
                  <a:srgbClr val="FF0000"/>
                </a:solidFill>
                <a:latin typeface="Chalkduster"/>
                <a:cs typeface="Chalkduster"/>
              </a:rPr>
              <a:t>&gt;</a:t>
            </a:r>
          </a:p>
        </p:txBody>
      </p:sp>
    </p:spTree>
    <p:extLst>
      <p:ext uri="{BB962C8B-B14F-4D97-AF65-F5344CB8AC3E}">
        <p14:creationId xmlns:p14="http://schemas.microsoft.com/office/powerpoint/2010/main" val="3887415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Challenges - 2017</a:t>
            </a:r>
          </a:p>
        </p:txBody>
      </p:sp>
      <p:graphicFrame>
        <p:nvGraphicFramePr>
          <p:cNvPr id="8" name="Diagram 7"/>
          <p:cNvGraphicFramePr/>
          <p:nvPr>
            <p:extLst>
              <p:ext uri="{D42A27DB-BD31-4B8C-83A1-F6EECF244321}">
                <p14:modId xmlns:p14="http://schemas.microsoft.com/office/powerpoint/2010/main" val="3125905358"/>
              </p:ext>
            </p:extLst>
          </p:nvPr>
        </p:nvGraphicFramePr>
        <p:xfrm>
          <a:off x="582914" y="2139179"/>
          <a:ext cx="11242431" cy="36933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3778521" y="5927006"/>
            <a:ext cx="5086699" cy="461665"/>
          </a:xfrm>
          <a:prstGeom prst="rect">
            <a:avLst/>
          </a:prstGeom>
          <a:noFill/>
        </p:spPr>
        <p:txBody>
          <a:bodyPr wrap="none" rtlCol="0">
            <a:spAutoFit/>
          </a:bodyPr>
          <a:lstStyle/>
          <a:p>
            <a:r>
              <a:rPr lang="en-US" sz="2400" dirty="0">
                <a:solidFill>
                  <a:srgbClr val="000090"/>
                </a:solidFill>
                <a:latin typeface="Century Schoolbook"/>
                <a:cs typeface="Century Schoolbook"/>
              </a:rPr>
              <a:t>What Keeps You Awake At Night? </a:t>
            </a:r>
          </a:p>
        </p:txBody>
      </p:sp>
    </p:spTree>
    <p:extLst>
      <p:ext uri="{BB962C8B-B14F-4D97-AF65-F5344CB8AC3E}">
        <p14:creationId xmlns:p14="http://schemas.microsoft.com/office/powerpoint/2010/main" val="1316195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94773" y="155332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Challenges - 2017</a:t>
            </a:r>
          </a:p>
        </p:txBody>
      </p:sp>
      <p:graphicFrame>
        <p:nvGraphicFramePr>
          <p:cNvPr id="8" name="Diagram 7"/>
          <p:cNvGraphicFramePr/>
          <p:nvPr>
            <p:extLst>
              <p:ext uri="{D42A27DB-BD31-4B8C-83A1-F6EECF244321}">
                <p14:modId xmlns:p14="http://schemas.microsoft.com/office/powerpoint/2010/main" val="1543544970"/>
              </p:ext>
            </p:extLst>
          </p:nvPr>
        </p:nvGraphicFramePr>
        <p:xfrm>
          <a:off x="582914" y="2374378"/>
          <a:ext cx="11242431" cy="36933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63941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63416" y="1380841"/>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Today’s Mission</a:t>
            </a:r>
          </a:p>
        </p:txBody>
      </p:sp>
      <p:sp>
        <p:nvSpPr>
          <p:cNvPr id="9" name="TextBox 8"/>
          <p:cNvSpPr txBox="1"/>
          <p:nvPr/>
        </p:nvSpPr>
        <p:spPr>
          <a:xfrm>
            <a:off x="473164" y="1962606"/>
            <a:ext cx="11242431" cy="8740851"/>
          </a:xfrm>
          <a:prstGeom prst="rect">
            <a:avLst/>
          </a:prstGeom>
          <a:noFill/>
        </p:spPr>
        <p:txBody>
          <a:bodyPr wrap="square" rtlCol="0">
            <a:spAutoFit/>
          </a:bodyPr>
          <a:lstStyle/>
          <a:p>
            <a:endParaRPr lang="en-US" dirty="0">
              <a:solidFill>
                <a:srgbClr val="000090"/>
              </a:solidFill>
            </a:endParaRPr>
          </a:p>
          <a:p>
            <a:pPr marL="457200" indent="-457200">
              <a:buFont typeface="Wingdings" charset="2"/>
              <a:buChar char="q"/>
            </a:pPr>
            <a:r>
              <a:rPr lang="en-US" sz="2400" dirty="0">
                <a:solidFill>
                  <a:srgbClr val="000090"/>
                </a:solidFill>
                <a:latin typeface="Century Schoolbook"/>
                <a:cs typeface="Century Schoolbook"/>
              </a:rPr>
              <a:t>Making the AmeriCorps programs successful &amp; sustainable requires 	successful &amp; sustainable partner organizations</a:t>
            </a:r>
          </a:p>
          <a:p>
            <a:endParaRPr lang="en-US" dirty="0">
              <a:solidFill>
                <a:srgbClr val="000090"/>
              </a:solidFill>
              <a:latin typeface="Century Schoolbook"/>
              <a:cs typeface="Century Schoolbook"/>
            </a:endParaRPr>
          </a:p>
          <a:p>
            <a:pPr marL="457200" indent="-457200">
              <a:buFont typeface="Wingdings" charset="2"/>
              <a:buChar char="q"/>
            </a:pPr>
            <a:r>
              <a:rPr lang="en-US" sz="2400" dirty="0">
                <a:solidFill>
                  <a:srgbClr val="000090"/>
                </a:solidFill>
                <a:latin typeface="Century Schoolbook"/>
                <a:cs typeface="Century Schoolbook"/>
              </a:rPr>
              <a:t>Give you tools, techniques, ideas, approaches, and context to make you and 	your organizations better</a:t>
            </a:r>
          </a:p>
          <a:p>
            <a:endParaRPr lang="en-US" dirty="0">
              <a:solidFill>
                <a:srgbClr val="000090"/>
              </a:solidFill>
              <a:latin typeface="Century Schoolbook"/>
              <a:cs typeface="Century Schoolbook"/>
            </a:endParaRPr>
          </a:p>
          <a:p>
            <a:pPr marL="457200" indent="-457200">
              <a:buFont typeface="Wingdings" charset="2"/>
              <a:buChar char="q"/>
            </a:pPr>
            <a:r>
              <a:rPr lang="en-US" sz="2400" dirty="0">
                <a:solidFill>
                  <a:srgbClr val="000090"/>
                </a:solidFill>
                <a:latin typeface="Century Schoolbook"/>
                <a:cs typeface="Century Schoolbook"/>
              </a:rPr>
              <a:t>Focus is on Financial Leadership – and your role within your organization </a:t>
            </a:r>
          </a:p>
          <a:p>
            <a:endParaRPr lang="en-US" dirty="0">
              <a:solidFill>
                <a:srgbClr val="000090"/>
              </a:solidFill>
              <a:latin typeface="Century Schoolbook"/>
              <a:cs typeface="Century Schoolbook"/>
            </a:endParaRPr>
          </a:p>
          <a:p>
            <a:pPr marL="457200" lvl="2" indent="-457200">
              <a:buFont typeface="Wingdings" charset="2"/>
              <a:buChar char="q"/>
            </a:pPr>
            <a:r>
              <a:rPr lang="en-US" sz="2400" dirty="0">
                <a:solidFill>
                  <a:srgbClr val="000090"/>
                </a:solidFill>
                <a:latin typeface="Century Schoolbook"/>
                <a:cs typeface="Century Schoolbook"/>
              </a:rPr>
              <a:t>Interactive – </a:t>
            </a:r>
            <a:r>
              <a:rPr lang="en-US" sz="2400" u="sng" dirty="0">
                <a:solidFill>
                  <a:srgbClr val="000090"/>
                </a:solidFill>
                <a:latin typeface="Century Schoolbook"/>
                <a:cs typeface="Century Schoolbook"/>
              </a:rPr>
              <a:t>please</a:t>
            </a:r>
            <a:r>
              <a:rPr lang="en-US" sz="2400" dirty="0">
                <a:solidFill>
                  <a:srgbClr val="000090"/>
                </a:solidFill>
                <a:latin typeface="Century Schoolbook"/>
                <a:cs typeface="Century Schoolbook"/>
              </a:rPr>
              <a:t> speak up, contradict, discuss, debate, ask questions, 	interrupt, learn from each other</a:t>
            </a:r>
          </a:p>
          <a:p>
            <a:pPr marL="457200" lvl="2" indent="-457200">
              <a:buFont typeface="Wingdings" charset="2"/>
              <a:buChar char="q"/>
            </a:pPr>
            <a:endParaRPr lang="en-US" dirty="0">
              <a:solidFill>
                <a:srgbClr val="000090"/>
              </a:solidFill>
              <a:latin typeface="Century Schoolbook"/>
              <a:cs typeface="Century Schoolbook"/>
            </a:endParaRPr>
          </a:p>
          <a:p>
            <a:pPr marL="457200" indent="-457200">
              <a:buFont typeface="Wingdings" charset="2"/>
              <a:buChar char="q"/>
            </a:pPr>
            <a:r>
              <a:rPr lang="en-US" sz="2400" dirty="0">
                <a:solidFill>
                  <a:srgbClr val="000090"/>
                </a:solidFill>
                <a:latin typeface="Century Schoolbook"/>
                <a:cs typeface="Century Schoolbook"/>
              </a:rPr>
              <a:t>Practical and memorable (at least I try!)</a:t>
            </a:r>
          </a:p>
          <a:p>
            <a:pPr marL="457200" indent="-457200">
              <a:buFont typeface="Wingdings" charset="2"/>
              <a:buChar char="q"/>
            </a:pPr>
            <a:endParaRPr lang="en-US" sz="2400" dirty="0">
              <a:solidFill>
                <a:srgbClr val="000090"/>
              </a:solidFill>
              <a:latin typeface="Century Schoolbook"/>
              <a:cs typeface="Century Schoolbook"/>
            </a:endParaRPr>
          </a:p>
          <a:p>
            <a:pPr marL="457200" indent="-457200">
              <a:buFont typeface="Wingdings" charset="2"/>
              <a:buChar char="q"/>
            </a:pPr>
            <a:endParaRPr lang="en-US" sz="2400" dirty="0">
              <a:solidFill>
                <a:srgbClr val="000090"/>
              </a:solidFill>
              <a:latin typeface="Century Schoolbook"/>
              <a:cs typeface="Century Schoolbook"/>
            </a:endParaRPr>
          </a:p>
          <a:p>
            <a:endParaRPr lang="en-US" sz="2800" dirty="0">
              <a:solidFill>
                <a:srgbClr val="000090"/>
              </a:solidFill>
              <a:latin typeface="Century Schoolbook"/>
              <a:cs typeface="Century Schoolbook"/>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0565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32059" y="150628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Compliance </a:t>
            </a:r>
          </a:p>
        </p:txBody>
      </p:sp>
      <p:sp>
        <p:nvSpPr>
          <p:cNvPr id="9" name="TextBox 8"/>
          <p:cNvSpPr txBox="1"/>
          <p:nvPr/>
        </p:nvSpPr>
        <p:spPr>
          <a:xfrm>
            <a:off x="533369" y="2462166"/>
            <a:ext cx="11242431" cy="1384995"/>
          </a:xfrm>
          <a:prstGeom prst="rect">
            <a:avLst/>
          </a:prstGeom>
          <a:noFill/>
        </p:spPr>
        <p:txBody>
          <a:bodyPr wrap="square" rtlCol="0">
            <a:spAutoFit/>
          </a:bodyPr>
          <a:lstStyle/>
          <a:p>
            <a:pPr lvl="1"/>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a:p>
            <a:endParaRPr lang="en-US" dirty="0"/>
          </a:p>
          <a:p>
            <a:pPr marL="342900" indent="-342900">
              <a:buFont typeface="+mj-lt"/>
              <a:buAutoNum type="alphaLcPeriod"/>
            </a:pPr>
            <a:endParaRPr lang="en-US" dirty="0"/>
          </a:p>
        </p:txBody>
      </p:sp>
      <p:pic>
        <p:nvPicPr>
          <p:cNvPr id="3" name="Picture 2"/>
          <p:cNvPicPr>
            <a:picLocks noChangeAspect="1"/>
          </p:cNvPicPr>
          <p:nvPr/>
        </p:nvPicPr>
        <p:blipFill>
          <a:blip r:embed="rId5"/>
          <a:stretch>
            <a:fillRect/>
          </a:stretch>
        </p:blipFill>
        <p:spPr>
          <a:xfrm>
            <a:off x="3996266" y="2260599"/>
            <a:ext cx="4114800" cy="4114800"/>
          </a:xfrm>
          <a:prstGeom prst="rect">
            <a:avLst/>
          </a:prstGeom>
        </p:spPr>
      </p:pic>
    </p:spTree>
    <p:extLst>
      <p:ext uri="{BB962C8B-B14F-4D97-AF65-F5344CB8AC3E}">
        <p14:creationId xmlns:p14="http://schemas.microsoft.com/office/powerpoint/2010/main" val="2406673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32059" y="150628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Compliance = Internal Controls </a:t>
            </a:r>
          </a:p>
        </p:txBody>
      </p:sp>
      <p:sp>
        <p:nvSpPr>
          <p:cNvPr id="9" name="TextBox 8"/>
          <p:cNvSpPr txBox="1"/>
          <p:nvPr/>
        </p:nvSpPr>
        <p:spPr>
          <a:xfrm>
            <a:off x="533369" y="2258966"/>
            <a:ext cx="11242431" cy="4062650"/>
          </a:xfrm>
          <a:prstGeom prst="rect">
            <a:avLst/>
          </a:prstGeom>
          <a:noFill/>
        </p:spPr>
        <p:txBody>
          <a:bodyPr wrap="square" rtlCol="0">
            <a:spAutoFit/>
          </a:bodyPr>
          <a:lstStyle/>
          <a:p>
            <a:r>
              <a:rPr lang="en-US" sz="2400" dirty="0">
                <a:solidFill>
                  <a:srgbClr val="000090"/>
                </a:solidFill>
                <a:latin typeface="Century Schoolbook"/>
                <a:cs typeface="Century Schoolbook"/>
              </a:rPr>
              <a:t>Internal Controls = “Organized Common Sense”</a:t>
            </a:r>
          </a:p>
          <a:p>
            <a:endParaRPr lang="en-US" dirty="0">
              <a:solidFill>
                <a:srgbClr val="000090"/>
              </a:solidFill>
              <a:latin typeface="Century Schoolbook"/>
              <a:cs typeface="Century Schoolbook"/>
            </a:endParaRPr>
          </a:p>
          <a:p>
            <a:pPr marL="800100" lvl="1" indent="-342900">
              <a:buFont typeface="Arial"/>
              <a:buChar char="•"/>
            </a:pPr>
            <a:r>
              <a:rPr lang="en-US" sz="2400" dirty="0">
                <a:solidFill>
                  <a:srgbClr val="000090"/>
                </a:solidFill>
                <a:latin typeface="Century Schoolbook"/>
                <a:cs typeface="Century Schoolbook"/>
              </a:rPr>
              <a:t>Going on a trip</a:t>
            </a:r>
          </a:p>
          <a:p>
            <a:pPr marL="800100" lvl="1" indent="-342900">
              <a:buFont typeface="Arial"/>
              <a:buChar char="•"/>
            </a:pPr>
            <a:endParaRPr lang="en-US" sz="1200" dirty="0">
              <a:solidFill>
                <a:srgbClr val="000090"/>
              </a:solidFill>
              <a:latin typeface="Century Schoolbook"/>
              <a:cs typeface="Century Schoolbook"/>
            </a:endParaRPr>
          </a:p>
          <a:p>
            <a:pPr marL="800100" lvl="1" indent="-342900">
              <a:buFont typeface="Arial"/>
              <a:buChar char="•"/>
            </a:pPr>
            <a:r>
              <a:rPr lang="en-US" sz="2400" dirty="0">
                <a:solidFill>
                  <a:srgbClr val="000090"/>
                </a:solidFill>
                <a:latin typeface="Century Schoolbook"/>
                <a:cs typeface="Century Schoolbook"/>
              </a:rPr>
              <a:t>At the supermarket</a:t>
            </a:r>
          </a:p>
          <a:p>
            <a:pPr marL="800100" lvl="1" indent="-342900">
              <a:buFont typeface="Arial"/>
              <a:buChar char="•"/>
            </a:pPr>
            <a:endParaRPr lang="en-US" sz="1200" dirty="0">
              <a:solidFill>
                <a:srgbClr val="000090"/>
              </a:solidFill>
              <a:latin typeface="Century Schoolbook"/>
              <a:cs typeface="Century Schoolbook"/>
            </a:endParaRPr>
          </a:p>
          <a:p>
            <a:pPr marL="800100" lvl="1" indent="-342900">
              <a:buFont typeface="Arial"/>
              <a:buChar char="•"/>
            </a:pPr>
            <a:r>
              <a:rPr lang="en-US" sz="2400" dirty="0">
                <a:solidFill>
                  <a:srgbClr val="000090"/>
                </a:solidFill>
                <a:latin typeface="Century Schoolbook"/>
                <a:cs typeface="Century Schoolbook"/>
              </a:rPr>
              <a:t>In the car </a:t>
            </a:r>
          </a:p>
          <a:p>
            <a:pPr lvl="1"/>
            <a:endParaRPr lang="en-US" sz="2400" dirty="0">
              <a:solidFill>
                <a:srgbClr val="000090"/>
              </a:solidFill>
              <a:latin typeface="Century Schoolbook"/>
              <a:cs typeface="Century Schoolbook"/>
            </a:endParaRPr>
          </a:p>
          <a:p>
            <a:pPr lvl="1"/>
            <a:endParaRPr lang="en-US" sz="2400" dirty="0">
              <a:solidFill>
                <a:srgbClr val="000090"/>
              </a:solidFill>
              <a:latin typeface="Century Schoolbook"/>
              <a:cs typeface="Century Schoolbook"/>
            </a:endParaRPr>
          </a:p>
          <a:p>
            <a:r>
              <a:rPr lang="en-US" sz="2400" b="1" dirty="0">
                <a:solidFill>
                  <a:srgbClr val="000090"/>
                </a:solidFill>
                <a:latin typeface="Century Schoolbook"/>
                <a:cs typeface="Century Schoolbook"/>
              </a:rPr>
              <a:t>“The Reporting Rules” –</a:t>
            </a:r>
          </a:p>
          <a:p>
            <a:pPr marL="800100" lvl="1" indent="-342900">
              <a:buFont typeface="Arial"/>
              <a:buChar char="•"/>
            </a:pPr>
            <a:r>
              <a:rPr lang="en-US" sz="2400" dirty="0">
                <a:solidFill>
                  <a:srgbClr val="000090"/>
                </a:solidFill>
                <a:latin typeface="Century Schoolbook"/>
                <a:cs typeface="Century Schoolbook"/>
              </a:rPr>
              <a:t>Part 1: </a:t>
            </a:r>
            <a:r>
              <a:rPr lang="en-US" sz="2400" i="1" dirty="0">
                <a:solidFill>
                  <a:srgbClr val="000090"/>
                </a:solidFill>
                <a:latin typeface="Century Schoolbook"/>
                <a:cs typeface="Century Schoolbook"/>
              </a:rPr>
              <a:t>“The more people who report to you, the more reports you see.”</a:t>
            </a:r>
          </a:p>
          <a:p>
            <a:pPr marL="800100" lvl="1" indent="-342900">
              <a:buFont typeface="Arial"/>
              <a:buChar char="•"/>
            </a:pPr>
            <a:r>
              <a:rPr lang="en-US" sz="2400" dirty="0">
                <a:solidFill>
                  <a:srgbClr val="000090"/>
                </a:solidFill>
                <a:latin typeface="Century Schoolbook"/>
                <a:cs typeface="Century Schoolbook"/>
              </a:rPr>
              <a:t>Part 2: </a:t>
            </a:r>
            <a:r>
              <a:rPr lang="en-US" sz="2400" i="1" dirty="0">
                <a:solidFill>
                  <a:srgbClr val="000090"/>
                </a:solidFill>
                <a:latin typeface="Century Schoolbook"/>
                <a:cs typeface="Century Schoolbook"/>
              </a:rPr>
              <a:t>“Doing your job requires you to believe things you cannot see.”</a:t>
            </a:r>
          </a:p>
        </p:txBody>
      </p:sp>
    </p:spTree>
    <p:extLst>
      <p:ext uri="{BB962C8B-B14F-4D97-AF65-F5344CB8AC3E}">
        <p14:creationId xmlns:p14="http://schemas.microsoft.com/office/powerpoint/2010/main" val="2200041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161207"/>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Rectangle 5"/>
          <p:cNvSpPr/>
          <p:nvPr/>
        </p:nvSpPr>
        <p:spPr>
          <a:xfrm>
            <a:off x="0" y="6475802"/>
            <a:ext cx="12192000" cy="382198"/>
          </a:xfrm>
          <a:prstGeom prst="rect">
            <a:avLst/>
          </a:prstGeom>
          <a:solidFill>
            <a:srgbClr val="7030A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Nonprofit Financial Leadership - October 2017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040"/>
            <a:ext cx="2700478" cy="109819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2993" y="109758"/>
            <a:ext cx="1467331" cy="1030491"/>
          </a:xfrm>
          <a:prstGeom prst="rect">
            <a:avLst/>
          </a:prstGeom>
        </p:spPr>
      </p:pic>
      <p:sp>
        <p:nvSpPr>
          <p:cNvPr id="2" name="TextBox 1"/>
          <p:cNvSpPr txBox="1"/>
          <p:nvPr/>
        </p:nvSpPr>
        <p:spPr>
          <a:xfrm>
            <a:off x="332059" y="1506280"/>
            <a:ext cx="11561481" cy="523220"/>
          </a:xfrm>
          <a:prstGeom prst="rect">
            <a:avLst/>
          </a:prstGeom>
          <a:noFill/>
        </p:spPr>
        <p:txBody>
          <a:bodyPr wrap="square" rtlCol="0">
            <a:spAutoFit/>
          </a:bodyPr>
          <a:lstStyle/>
          <a:p>
            <a:pPr algn="ctr"/>
            <a:r>
              <a:rPr lang="en-US" sz="2800" b="1" u="sng" dirty="0">
                <a:solidFill>
                  <a:srgbClr val="000090"/>
                </a:solidFill>
                <a:latin typeface="Century Schoolbook"/>
                <a:cs typeface="Century Schoolbook"/>
              </a:rPr>
              <a:t>What is Your Role Within Your Organization? </a:t>
            </a:r>
          </a:p>
        </p:txBody>
      </p:sp>
      <p:sp>
        <p:nvSpPr>
          <p:cNvPr id="9" name="TextBox 8"/>
          <p:cNvSpPr txBox="1"/>
          <p:nvPr/>
        </p:nvSpPr>
        <p:spPr>
          <a:xfrm>
            <a:off x="533369" y="2462166"/>
            <a:ext cx="11242431" cy="4708981"/>
          </a:xfrm>
          <a:prstGeom prst="rect">
            <a:avLst/>
          </a:prstGeom>
          <a:noFill/>
        </p:spPr>
        <p:txBody>
          <a:bodyPr wrap="square" rtlCol="0">
            <a:spAutoFit/>
          </a:bodyPr>
          <a:lstStyle/>
          <a:p>
            <a:pPr marL="457200" indent="-457200">
              <a:buFont typeface="+mj-lt"/>
              <a:buAutoNum type="arabicPeriod"/>
            </a:pPr>
            <a:r>
              <a:rPr lang="en-US" sz="2400" dirty="0">
                <a:solidFill>
                  <a:srgbClr val="000090"/>
                </a:solidFill>
                <a:latin typeface="Century Schoolbook"/>
                <a:cs typeface="Century Schoolbook"/>
              </a:rPr>
              <a:t>Do you see yourself as (primarily):</a:t>
            </a:r>
          </a:p>
          <a:p>
            <a:endParaRPr lang="en-US" sz="24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The organization’s financial manager (CFO or equivalent)</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Staff person within a finance office (with program oversight)</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Program person with financial management responsibilities</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Just came for the free lunch (and Embassy Suites happy hour!)</a:t>
            </a:r>
          </a:p>
          <a:p>
            <a:pPr lvl="1"/>
            <a:endParaRPr lang="en-US" sz="1200" dirty="0">
              <a:solidFill>
                <a:srgbClr val="000090"/>
              </a:solidFill>
              <a:latin typeface="Century Schoolbook"/>
              <a:cs typeface="Century Schoolbook"/>
            </a:endParaRPr>
          </a:p>
          <a:p>
            <a:pPr marL="914400" lvl="1" indent="-457200">
              <a:buFont typeface="+mj-lt"/>
              <a:buAutoNum type="alphaLcPeriod"/>
            </a:pPr>
            <a:r>
              <a:rPr lang="en-US" sz="2400" dirty="0">
                <a:solidFill>
                  <a:srgbClr val="000090"/>
                </a:solidFill>
                <a:latin typeface="Century Schoolbook"/>
                <a:cs typeface="Century Schoolbook"/>
              </a:rPr>
              <a:t>Other</a:t>
            </a:r>
          </a:p>
          <a:p>
            <a:pPr lvl="1"/>
            <a:endParaRPr lang="en-US" sz="2400" dirty="0">
              <a:solidFill>
                <a:srgbClr val="000090"/>
              </a:solidFill>
              <a:latin typeface="Century Schoolbook"/>
              <a:cs typeface="Century Schoolbook"/>
            </a:endParaRPr>
          </a:p>
          <a:p>
            <a:endParaRPr lang="en-US" sz="2400" dirty="0">
              <a:solidFill>
                <a:srgbClr val="000090"/>
              </a:solidFill>
              <a:latin typeface="Century Schoolbook"/>
              <a:cs typeface="Century Schoolbook"/>
            </a:endParaRPr>
          </a:p>
          <a:p>
            <a:endParaRPr lang="en-US" dirty="0"/>
          </a:p>
          <a:p>
            <a:pPr marL="342900" indent="-342900">
              <a:buFont typeface="+mj-lt"/>
              <a:buAutoNum type="alphaLcPeriod"/>
            </a:pPr>
            <a:endParaRPr lang="en-US" dirty="0"/>
          </a:p>
        </p:txBody>
      </p:sp>
    </p:spTree>
    <p:extLst>
      <p:ext uri="{BB962C8B-B14F-4D97-AF65-F5344CB8AC3E}">
        <p14:creationId xmlns:p14="http://schemas.microsoft.com/office/powerpoint/2010/main" val="2414617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7469</TotalTime>
  <Words>1788</Words>
  <Application>Microsoft Office PowerPoint</Application>
  <PresentationFormat>Widescreen</PresentationFormat>
  <Paragraphs>547</Paragraphs>
  <Slides>38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Arial</vt:lpstr>
      <vt:lpstr>Calibri</vt:lpstr>
      <vt:lpstr>Calibri Light</vt:lpstr>
      <vt:lpstr>Century Schoolbook</vt:lpstr>
      <vt:lpstr>Chalkduster</vt:lpstr>
      <vt:lpstr>Tw Cen MT</vt:lpstr>
      <vt:lpstr>Wingdings</vt:lpstr>
      <vt:lpstr>Wingdings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Albany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Napoleon, Jaclyn L</dc:creator>
  <cp:lastModifiedBy>Feist, Misty (ITS)</cp:lastModifiedBy>
  <cp:revision>88</cp:revision>
  <dcterms:created xsi:type="dcterms:W3CDTF">2016-08-22T13:13:43Z</dcterms:created>
  <dcterms:modified xsi:type="dcterms:W3CDTF">2018-07-17T18:41:04Z</dcterms:modified>
</cp:coreProperties>
</file>