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6" r:id="rId1"/>
    <p:sldMasterId id="2147483679" r:id="rId2"/>
  </p:sldMasterIdLst>
  <p:sldIdLst>
    <p:sldId id="289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</p:sldIdLst>
  <p:sldSz cx="12192000" cy="6858000"/>
  <p:notesSz cx="12192000" cy="6858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5" d="100"/>
          <a:sy n="85" d="100"/>
        </p:scale>
        <p:origin x="342" y="9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AB0EBE-B50A-44A8-BF7A-D947B26862D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3A7B7A8-F3E4-40EB-8A81-75756BB276A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C2F89C1-E931-46CC-9336-F1AA0FEAF0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10/3/2019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EDF709C-7DD3-4D1E-97C1-22049E64FD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EBAF971-0DA9-4CB2-B63A-8CFB8DF15B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25400">
              <a:lnSpc>
                <a:spcPts val="955"/>
              </a:lnSpc>
            </a:pPr>
            <a:fld id="{81D60167-4931-47E6-BA6A-407CBD079E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31621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55A886-2B33-4CD9-AFAB-5D50DB3E51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290E6F1-37DF-45B7-8BDB-60593D1B621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48BFB87-CE89-46F7-A889-024C78AB00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10/3/2019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189DF77-FC50-434A-AEA9-AB6918DB7C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6CECE0D-674A-495E-A6B7-68CEB359FF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25400">
              <a:lnSpc>
                <a:spcPts val="955"/>
              </a:lnSpc>
            </a:pPr>
            <a:fld id="{81D60167-4931-47E6-BA6A-407CBD079E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69309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4626593-07F1-4FCD-840E-0AEBA1B4A81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94C40AB-177E-4492-904B-E6370EAE5B9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1CD0309-FE3D-4A99-AA79-BEB75A4BEB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10/3/2019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5E2E64-6D78-4633-8FD2-8A480C6D3F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53A7B0C-9896-4FE5-AB0B-B0BDF377EA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25400">
              <a:lnSpc>
                <a:spcPts val="955"/>
              </a:lnSpc>
            </a:pPr>
            <a:fld id="{81D60167-4931-47E6-BA6A-407CBD079E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575576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609600" y="3441701"/>
            <a:ext cx="10972800" cy="648316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3733" b="1">
                <a:solidFill>
                  <a:srgbClr val="646569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609585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Master subtitle style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609600" y="2438401"/>
            <a:ext cx="10972800" cy="8763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baseline="0"/>
            </a:lvl1pPr>
          </a:lstStyle>
          <a:p>
            <a:r>
              <a:rPr lang="en-US" dirty="0"/>
              <a:t>Master Title – Arial Bold</a:t>
            </a:r>
          </a:p>
        </p:txBody>
      </p:sp>
    </p:spTree>
    <p:extLst>
      <p:ext uri="{BB962C8B-B14F-4D97-AF65-F5344CB8AC3E}">
        <p14:creationId xmlns:p14="http://schemas.microsoft.com/office/powerpoint/2010/main" val="38348894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B28E58-796D-4F43-B56E-E5A1ABB5BD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6301DC3-FB42-483C-AD2C-E4AA0482D47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210B836-ABCA-471D-931B-9517D3A7D9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10/3/2019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1EC399D-C7E7-414A-8E96-EFBAC4709B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F22B9F6-FE89-451D-B7F2-81DB9646A8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25400">
              <a:lnSpc>
                <a:spcPts val="955"/>
              </a:lnSpc>
            </a:pPr>
            <a:fld id="{81D60167-4931-47E6-BA6A-407CBD079E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83788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1699F0-F854-4544-9EB7-A04BFF2908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E3E4CA1-7DE4-4A58-B9CC-AE92DC42C8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2069CE4-8D50-4896-A525-7C16D72A99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10/3/2019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AC97997-0979-4D31-9B6E-DA5D37A6B5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928E29-D235-42AC-904B-57D81A87E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25400">
              <a:lnSpc>
                <a:spcPts val="955"/>
              </a:lnSpc>
            </a:pPr>
            <a:fld id="{81D60167-4931-47E6-BA6A-407CBD079E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70935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E3FADC-541A-4711-8FDF-AD43B3A539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481543E-5242-4A36-A46B-0AEA9B2641A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B48CFB0-A674-4071-ABBA-12155DB0BA0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3D1FC59-92F4-40C3-9657-1CD309C282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10/3/2019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976A0F6-A0A9-430C-BBC1-8071302098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197ED3A-9E2D-42A6-B6C4-204D367AB3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25400">
              <a:lnSpc>
                <a:spcPts val="955"/>
              </a:lnSpc>
            </a:pPr>
            <a:fld id="{81D60167-4931-47E6-BA6A-407CBD079E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28498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263113-3C05-45F7-9361-31B70F094A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03D0837-DA54-4987-B9D8-E208528E6D7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B2F0CD5-02C3-41FA-87C6-349F2C3DE82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A939EC7-D7A9-42A2-9462-2AE9CCB5891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5E64EFD-49C5-45F4-9233-70D13DFCDA8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83E3984-7AD6-4DD2-98F0-054206EF68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10/3/2019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549165C-D062-461C-A6A7-8F30E410B4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45D9AA4-5DD9-4334-A6BF-F2899E1CD0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25400">
              <a:lnSpc>
                <a:spcPts val="955"/>
              </a:lnSpc>
            </a:pPr>
            <a:fld id="{81D60167-4931-47E6-BA6A-407CBD079E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36208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A9583D-BF1F-4C14-8BC6-EDA24EBACB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9A7C75E-FFB1-43EB-BAB1-767737D75A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10/3/2019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5649F00-9BCE-4000-91D1-628A5B0E5D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7B017E3-312C-450B-8FBA-F6DD0A5924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25400">
              <a:lnSpc>
                <a:spcPts val="955"/>
              </a:lnSpc>
            </a:pPr>
            <a:fld id="{81D60167-4931-47E6-BA6A-407CBD079E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95227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772BC75-442C-4A9B-91FB-312B783B41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10/3/2019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4ECB1C9-F421-41D1-B3ED-9AA436C607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99C93E-995A-460D-90ED-B10BB24F47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25400">
              <a:lnSpc>
                <a:spcPts val="955"/>
              </a:lnSpc>
            </a:pPr>
            <a:fld id="{81D60167-4931-47E6-BA6A-407CBD079E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19705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9034FE-0A12-4D03-88DD-DE7AFF9D30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BA31F59-47D7-4131-8165-B849F6AC63D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E262694-827B-46D5-BA07-E990337620B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78F7F93-9477-43CF-B5AE-56F68F2B23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10/3/2019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82A91BD-D80B-463D-B882-462CBC6A8B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1C9809F-B955-4352-B5DA-49C54F639E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25400">
              <a:lnSpc>
                <a:spcPts val="955"/>
              </a:lnSpc>
            </a:pPr>
            <a:fld id="{81D60167-4931-47E6-BA6A-407CBD079E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17628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3B4F67-6446-45C8-8929-B095BE3462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8D232DD-0FDC-4873-9B23-6C2ADA76F0C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468D45A-3948-41A9-819F-0918F5319FF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8BCB682-8ACF-4EA8-B987-E7185D016E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10/3/2019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7AEA44B-BC71-47EA-AD7B-08B2708406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5957B65-9D45-42A9-80F3-F4F7A472F8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25400">
              <a:lnSpc>
                <a:spcPts val="955"/>
              </a:lnSpc>
            </a:pPr>
            <a:fld id="{81D60167-4931-47E6-BA6A-407CBD079E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88878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0B44885-1F44-49D5-BF35-08E673E955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A4B753-80A8-4D70-A6F7-99018C4EC18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0F74A4A-AD2B-4DB8-94C2-DD14CB9CC94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10/3/2019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C24E876-FDCD-4228-9EA7-7A7F5C76DCA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E4C2A0E-03B9-4362-84E8-4EA47557A12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25400">
              <a:lnSpc>
                <a:spcPts val="955"/>
              </a:lnSpc>
            </a:pPr>
            <a:fld id="{81D60167-4931-47E6-BA6A-407CBD079E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25757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68" r:id="rId2"/>
    <p:sldLayoutId id="2147483669" r:id="rId3"/>
    <p:sldLayoutId id="2147483670" r:id="rId4"/>
    <p:sldLayoutId id="2147483671" r:id="rId5"/>
    <p:sldLayoutId id="2147483672" r:id="rId6"/>
    <p:sldLayoutId id="2147483673" r:id="rId7"/>
    <p:sldLayoutId id="2147483674" r:id="rId8"/>
    <p:sldLayoutId id="2147483675" r:id="rId9"/>
    <p:sldLayoutId id="2147483676" r:id="rId10"/>
    <p:sldLayoutId id="2147483677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ACAC6D-BD82-4571-9E34-C1EFF11A946D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0" y="4953000"/>
            <a:ext cx="12192000" cy="1981200"/>
          </a:xfrm>
          <a:prstGeom prst="rect">
            <a:avLst/>
          </a:prstGeom>
          <a:solidFill>
            <a:srgbClr val="002D7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sp>
        <p:nvSpPr>
          <p:cNvPr id="8" name="Rectangle 7"/>
          <p:cNvSpPr/>
          <p:nvPr userDrawn="1"/>
        </p:nvSpPr>
        <p:spPr>
          <a:xfrm>
            <a:off x="0" y="4953000"/>
            <a:ext cx="12192000" cy="101600"/>
          </a:xfrm>
          <a:prstGeom prst="rect">
            <a:avLst/>
          </a:prstGeom>
          <a:solidFill>
            <a:srgbClr val="55327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pic>
        <p:nvPicPr>
          <p:cNvPr id="1026" name="Picture 2" descr="C:\Users\fo5880\Desktop\Logo &amp; Doc\AmeriCorpsLogo-NewYork.jp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0456" y="368795"/>
            <a:ext cx="1634744" cy="16378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2" descr="U:\Unit Shared Files\Commission\LOGOS\NY Commission Logo 3pm.png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6801" y="722976"/>
            <a:ext cx="5048332" cy="877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530006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</p:sldLayoutIdLst>
  <p:hf sldNum="0" hdr="0" ftr="0"/>
  <p:txStyles>
    <p:titleStyle>
      <a:lvl1pPr algn="ctr" defTabSz="1219170" rtl="0" eaLnBrk="1" latinLnBrk="0" hangingPunct="1">
        <a:spcBef>
          <a:spcPct val="0"/>
        </a:spcBef>
        <a:buNone/>
        <a:defRPr sz="5333" b="1" kern="1200">
          <a:solidFill>
            <a:srgbClr val="002D73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457189" indent="-457189" algn="l" defTabSz="1219170" rtl="0" eaLnBrk="1" latinLnBrk="0" hangingPunct="1">
        <a:spcBef>
          <a:spcPct val="20000"/>
        </a:spcBef>
        <a:buFont typeface="Arial" panose="020B0604020202020204" pitchFamily="34" charset="0"/>
        <a:buChar char="•"/>
        <a:defRPr sz="4267" kern="1200">
          <a:solidFill>
            <a:schemeClr val="tx1"/>
          </a:solidFill>
          <a:latin typeface="+mn-lt"/>
          <a:ea typeface="+mn-ea"/>
          <a:cs typeface="+mn-cs"/>
        </a:defRPr>
      </a:lvl1pPr>
      <a:lvl2pPr marL="990575" indent="-380990" algn="l" defTabSz="1219170" rtl="0" eaLnBrk="1" latinLnBrk="0" hangingPunct="1">
        <a:spcBef>
          <a:spcPct val="20000"/>
        </a:spcBef>
        <a:buFont typeface="Arial" panose="020B0604020202020204" pitchFamily="34" charset="0"/>
        <a:buChar char="–"/>
        <a:defRPr sz="3733" kern="1200">
          <a:solidFill>
            <a:schemeClr val="tx1"/>
          </a:solidFill>
          <a:latin typeface="+mn-lt"/>
          <a:ea typeface="+mn-ea"/>
          <a:cs typeface="+mn-cs"/>
        </a:defRPr>
      </a:lvl2pPr>
      <a:lvl3pPr marL="1523962" indent="-304792" algn="l" defTabSz="121917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3547" indent="-304792" algn="l" defTabSz="1219170" rtl="0" eaLnBrk="1" latinLnBrk="0" hangingPunct="1">
        <a:spcBef>
          <a:spcPct val="20000"/>
        </a:spcBef>
        <a:buFont typeface="Arial" panose="020B0604020202020204" pitchFamily="34" charset="0"/>
        <a:buChar char="–"/>
        <a:defRPr sz="2667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l" defTabSz="1219170" rtl="0" eaLnBrk="1" latinLnBrk="0" hangingPunct="1">
        <a:spcBef>
          <a:spcPct val="20000"/>
        </a:spcBef>
        <a:buFont typeface="Arial" panose="020B0604020202020204" pitchFamily="34" charset="0"/>
        <a:buChar char="»"/>
        <a:defRPr sz="2667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1219170" rtl="0" eaLnBrk="1" latinLnBrk="0" hangingPunct="1">
        <a:spcBef>
          <a:spcPct val="20000"/>
        </a:spcBef>
        <a:buFont typeface="Arial" panose="020B0604020202020204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spcBef>
          <a:spcPct val="20000"/>
        </a:spcBef>
        <a:buFont typeface="Arial" panose="020B0604020202020204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spcBef>
          <a:spcPct val="20000"/>
        </a:spcBef>
        <a:buFont typeface="Arial" panose="020B0604020202020204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spcBef>
          <a:spcPct val="20000"/>
        </a:spcBef>
        <a:buFont typeface="Arial" panose="020B0604020202020204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hyperlink" Target="https://questions.nationalservice.gov/" TargetMode="Externa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g"/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hyperlink" Target="https://questions.nationalservice.gov/" TargetMode="External"/><Relationship Id="rId2" Type="http://schemas.openxmlformats.org/officeDocument/2006/relationships/hyperlink" Target="https://www.nationalservice.gov/build-your-capacity/grants/manage-americorps-state-and-national-grants" TargetMode="External"/><Relationship Id="rId1" Type="http://schemas.openxmlformats.org/officeDocument/2006/relationships/slideLayout" Target="../slideLayouts/slideLayout7.xml"/><Relationship Id="rId5" Type="http://schemas.openxmlformats.org/officeDocument/2006/relationships/hyperlink" Target="https://www.nationalservice.gov/resources/americorps/member-assignment-listings" TargetMode="External"/><Relationship Id="rId4" Type="http://schemas.openxmlformats.org/officeDocument/2006/relationships/hyperlink" Target="https://www.nationalservice.gov/resources/criminal-history-check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>
          <a:xfrm>
            <a:off x="609600" y="3543302"/>
            <a:ext cx="10972800" cy="648316"/>
          </a:xfrm>
        </p:spPr>
        <p:txBody>
          <a:bodyPr/>
          <a:lstStyle/>
          <a:p>
            <a:r>
              <a:rPr lang="en-US" dirty="0"/>
              <a:t>Updated 9/29/19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09600" y="1905000"/>
            <a:ext cx="10972800" cy="1638302"/>
          </a:xfrm>
        </p:spPr>
        <p:txBody>
          <a:bodyPr>
            <a:normAutofit fontScale="90000"/>
          </a:bodyPr>
          <a:lstStyle/>
          <a:p>
            <a:r>
              <a:rPr lang="en-US" dirty="0"/>
              <a:t>AmeriCorps Member Enrollment:  Enrollment Process Guide</a:t>
            </a:r>
          </a:p>
        </p:txBody>
      </p:sp>
    </p:spTree>
    <p:extLst>
      <p:ext uri="{BB962C8B-B14F-4D97-AF65-F5344CB8AC3E}">
        <p14:creationId xmlns:p14="http://schemas.microsoft.com/office/powerpoint/2010/main" val="87754306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916942" y="611178"/>
            <a:ext cx="10894058" cy="56682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sz="3600" spc="-5" dirty="0"/>
              <a:t>Member </a:t>
            </a:r>
            <a:r>
              <a:rPr sz="3600" spc="-10" dirty="0"/>
              <a:t>Applicant </a:t>
            </a:r>
            <a:r>
              <a:rPr sz="3600" spc="-15" dirty="0"/>
              <a:t>Invitation </a:t>
            </a:r>
            <a:r>
              <a:rPr sz="3600" spc="-5" dirty="0"/>
              <a:t>Bulk Upload</a:t>
            </a:r>
            <a:r>
              <a:rPr sz="3600" spc="-25" dirty="0"/>
              <a:t> </a:t>
            </a:r>
            <a:r>
              <a:rPr sz="3600" spc="-5" dirty="0"/>
              <a:t>Option</a:t>
            </a:r>
          </a:p>
        </p:txBody>
      </p:sp>
      <p:sp>
        <p:nvSpPr>
          <p:cNvPr id="4" name="object 4"/>
          <p:cNvSpPr txBox="1"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ts val="955"/>
              </a:lnSpc>
            </a:pPr>
            <a:fld id="{81D60167-4931-47E6-BA6A-407CBD079E47}" type="slidenum">
              <a:rPr dirty="0"/>
              <a:t>10</a:t>
            </a:fld>
            <a:endParaRPr dirty="0"/>
          </a:p>
        </p:txBody>
      </p:sp>
      <p:sp>
        <p:nvSpPr>
          <p:cNvPr id="3" name="object 3"/>
          <p:cNvSpPr/>
          <p:nvPr/>
        </p:nvSpPr>
        <p:spPr>
          <a:xfrm>
            <a:off x="2118360" y="1559052"/>
            <a:ext cx="7264907" cy="480059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</p:spTree>
  </p:cSld>
  <p:clrMapOvr>
    <a:masterClrMapping/>
  </p:clrMapOvr>
  <p:transition spd="med"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916942" y="611178"/>
            <a:ext cx="11046458" cy="56682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sz="3600" spc="-5" dirty="0"/>
              <a:t>Member </a:t>
            </a:r>
            <a:r>
              <a:rPr sz="3600" spc="-10" dirty="0"/>
              <a:t>Applicant </a:t>
            </a:r>
            <a:r>
              <a:rPr sz="3600" spc="-15" dirty="0"/>
              <a:t>Receives</a:t>
            </a:r>
            <a:r>
              <a:rPr sz="3600" spc="-10" dirty="0"/>
              <a:t> </a:t>
            </a:r>
            <a:r>
              <a:rPr sz="3600" spc="-15" dirty="0"/>
              <a:t>Invitation</a:t>
            </a:r>
          </a:p>
        </p:txBody>
      </p:sp>
      <p:sp>
        <p:nvSpPr>
          <p:cNvPr id="7" name="object 7"/>
          <p:cNvSpPr txBox="1"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ts val="955"/>
              </a:lnSpc>
            </a:pPr>
            <a:fld id="{81D60167-4931-47E6-BA6A-407CBD079E47}" type="slidenum">
              <a:rPr dirty="0"/>
              <a:t>11</a:t>
            </a:fld>
            <a:endParaRPr dirty="0"/>
          </a:p>
        </p:txBody>
      </p:sp>
      <p:sp>
        <p:nvSpPr>
          <p:cNvPr id="3" name="object 3"/>
          <p:cNvSpPr/>
          <p:nvPr/>
        </p:nvSpPr>
        <p:spPr>
          <a:xfrm>
            <a:off x="892628" y="1239011"/>
            <a:ext cx="8055428" cy="218376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4" name="object 4"/>
          <p:cNvSpPr/>
          <p:nvPr/>
        </p:nvSpPr>
        <p:spPr>
          <a:xfrm>
            <a:off x="7737347" y="3508247"/>
            <a:ext cx="4143755" cy="3058667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5" name="object 5"/>
          <p:cNvSpPr/>
          <p:nvPr/>
        </p:nvSpPr>
        <p:spPr>
          <a:xfrm>
            <a:off x="6096000" y="2979420"/>
            <a:ext cx="2932430" cy="979169"/>
          </a:xfrm>
          <a:custGeom>
            <a:avLst/>
            <a:gdLst/>
            <a:ahLst/>
            <a:cxnLst/>
            <a:rect l="l" t="t" r="r" b="b"/>
            <a:pathLst>
              <a:path w="2932429" h="979170">
                <a:moveTo>
                  <a:pt x="0" y="0"/>
                </a:moveTo>
                <a:lnTo>
                  <a:pt x="2932087" y="0"/>
                </a:lnTo>
                <a:lnTo>
                  <a:pt x="2932087" y="979106"/>
                </a:lnTo>
              </a:path>
            </a:pathLst>
          </a:custGeom>
          <a:ln w="57912">
            <a:solidFill>
              <a:srgbClr val="C00000"/>
            </a:solidFill>
          </a:ln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6" name="object 6"/>
          <p:cNvSpPr/>
          <p:nvPr/>
        </p:nvSpPr>
        <p:spPr>
          <a:xfrm>
            <a:off x="8940963" y="3928795"/>
            <a:ext cx="173990" cy="174625"/>
          </a:xfrm>
          <a:custGeom>
            <a:avLst/>
            <a:gdLst/>
            <a:ahLst/>
            <a:cxnLst/>
            <a:rect l="l" t="t" r="r" b="b"/>
            <a:pathLst>
              <a:path w="173990" h="174625">
                <a:moveTo>
                  <a:pt x="173735" y="0"/>
                </a:moveTo>
                <a:lnTo>
                  <a:pt x="0" y="1536"/>
                </a:lnTo>
                <a:lnTo>
                  <a:pt x="88404" y="174497"/>
                </a:lnTo>
                <a:lnTo>
                  <a:pt x="173735" y="0"/>
                </a:lnTo>
                <a:close/>
              </a:path>
            </a:pathLst>
          </a:custGeom>
          <a:solidFill>
            <a:srgbClr val="C00000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</p:spTree>
  </p:cSld>
  <p:clrMapOvr>
    <a:masterClrMapping/>
  </p:clrMapOvr>
  <p:transition spd="med"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916942" y="611178"/>
            <a:ext cx="10284458" cy="56682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sz="3600" spc="-5" dirty="0"/>
              <a:t>Member </a:t>
            </a:r>
            <a:r>
              <a:rPr sz="3600" spc="-10" dirty="0"/>
              <a:t>Applicant Enrollment</a:t>
            </a:r>
            <a:r>
              <a:rPr sz="3600" spc="-50" dirty="0"/>
              <a:t> </a:t>
            </a:r>
            <a:r>
              <a:rPr sz="3600" spc="-15" dirty="0"/>
              <a:t>Form</a:t>
            </a:r>
          </a:p>
        </p:txBody>
      </p:sp>
      <p:sp>
        <p:nvSpPr>
          <p:cNvPr id="6" name="object 6"/>
          <p:cNvSpPr txBox="1"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ts val="955"/>
              </a:lnSpc>
            </a:pPr>
            <a:fld id="{81D60167-4931-47E6-BA6A-407CBD079E47}" type="slidenum">
              <a:rPr dirty="0"/>
              <a:t>12</a:t>
            </a:fld>
            <a:endParaRPr dirty="0"/>
          </a:p>
        </p:txBody>
      </p:sp>
      <p:sp>
        <p:nvSpPr>
          <p:cNvPr id="4" name="object 4"/>
          <p:cNvSpPr txBox="1"/>
          <p:nvPr/>
        </p:nvSpPr>
        <p:spPr>
          <a:xfrm>
            <a:off x="916939" y="1348234"/>
            <a:ext cx="4777105" cy="720725"/>
          </a:xfrm>
          <a:prstGeom prst="rect">
            <a:avLst/>
          </a:prstGeom>
        </p:spPr>
        <p:txBody>
          <a:bodyPr vert="horz" wrap="square" lIns="0" tIns="53975" rIns="0" bIns="0" rtlCol="0">
            <a:spAutoFit/>
          </a:bodyPr>
          <a:lstStyle/>
          <a:p>
            <a:pPr marL="184785" marR="5080" indent="-172720">
              <a:lnSpc>
                <a:spcPts val="2590"/>
              </a:lnSpc>
              <a:spcBef>
                <a:spcPts val="425"/>
              </a:spcBef>
              <a:buClr>
                <a:srgbClr val="EA8551"/>
              </a:buClr>
              <a:buFont typeface="Wingdings"/>
              <a:buChar char=""/>
              <a:tabLst>
                <a:tab pos="185420" algn="l"/>
              </a:tabLst>
            </a:pPr>
            <a:r>
              <a:rPr sz="2400" spc="-5" dirty="0">
                <a:solidFill>
                  <a:srgbClr val="4D4D4D"/>
                </a:solidFill>
                <a:latin typeface="Calibri"/>
                <a:cs typeface="Calibri"/>
              </a:rPr>
              <a:t>The </a:t>
            </a:r>
            <a:r>
              <a:rPr sz="2400" spc="-10" dirty="0">
                <a:solidFill>
                  <a:srgbClr val="4D4D4D"/>
                </a:solidFill>
                <a:latin typeface="Calibri"/>
                <a:cs typeface="Calibri"/>
              </a:rPr>
              <a:t>Enrollment </a:t>
            </a:r>
            <a:r>
              <a:rPr sz="2400" spc="-15" dirty="0">
                <a:solidFill>
                  <a:srgbClr val="4D4D4D"/>
                </a:solidFill>
                <a:latin typeface="Calibri"/>
                <a:cs typeface="Calibri"/>
              </a:rPr>
              <a:t>Form </a:t>
            </a:r>
            <a:r>
              <a:rPr sz="2400" spc="-10" dirty="0">
                <a:solidFill>
                  <a:srgbClr val="4D4D4D"/>
                </a:solidFill>
                <a:latin typeface="Calibri"/>
                <a:cs typeface="Calibri"/>
              </a:rPr>
              <a:t>must </a:t>
            </a:r>
            <a:r>
              <a:rPr sz="2400" spc="-5" dirty="0">
                <a:solidFill>
                  <a:srgbClr val="4D4D4D"/>
                </a:solidFill>
                <a:latin typeface="Calibri"/>
                <a:cs typeface="Calibri"/>
              </a:rPr>
              <a:t>be  </a:t>
            </a:r>
            <a:r>
              <a:rPr sz="2400" spc="-10" dirty="0">
                <a:solidFill>
                  <a:srgbClr val="4D4D4D"/>
                </a:solidFill>
                <a:latin typeface="Calibri"/>
                <a:cs typeface="Calibri"/>
              </a:rPr>
              <a:t>completed by </a:t>
            </a:r>
            <a:r>
              <a:rPr sz="2400" spc="-5" dirty="0">
                <a:solidFill>
                  <a:srgbClr val="4D4D4D"/>
                </a:solidFill>
                <a:latin typeface="Calibri"/>
                <a:cs typeface="Calibri"/>
              </a:rPr>
              <a:t>the </a:t>
            </a:r>
            <a:r>
              <a:rPr sz="2400" dirty="0">
                <a:solidFill>
                  <a:srgbClr val="4D4D4D"/>
                </a:solidFill>
                <a:latin typeface="Calibri"/>
                <a:cs typeface="Calibri"/>
              </a:rPr>
              <a:t>member</a:t>
            </a:r>
            <a:r>
              <a:rPr sz="2400" spc="-20" dirty="0">
                <a:solidFill>
                  <a:srgbClr val="4D4D4D"/>
                </a:solidFill>
                <a:latin typeface="Calibri"/>
                <a:cs typeface="Calibri"/>
              </a:rPr>
              <a:t> </a:t>
            </a:r>
            <a:r>
              <a:rPr sz="2400" spc="-10" dirty="0">
                <a:solidFill>
                  <a:srgbClr val="4D4D4D"/>
                </a:solidFill>
                <a:latin typeface="Calibri"/>
                <a:cs typeface="Calibri"/>
              </a:rPr>
              <a:t>applicant.</a:t>
            </a:r>
            <a:endParaRPr sz="2400" dirty="0">
              <a:latin typeface="Calibri"/>
              <a:cs typeface="Calibri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6993635" y="1371600"/>
            <a:ext cx="3750565" cy="51816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</p:spTree>
  </p:cSld>
  <p:clrMapOvr>
    <a:masterClrMapping/>
  </p:clrMapOvr>
  <p:transition spd="med">
    <p:fad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850739" y="377837"/>
            <a:ext cx="10665458" cy="68993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spc="-5" dirty="0"/>
              <a:t>Member </a:t>
            </a:r>
            <a:r>
              <a:rPr spc="-10" dirty="0"/>
              <a:t>Applicant Enrollment</a:t>
            </a:r>
            <a:r>
              <a:rPr spc="-50" dirty="0"/>
              <a:t> </a:t>
            </a:r>
            <a:r>
              <a:rPr spc="-15" dirty="0"/>
              <a:t>Form</a:t>
            </a:r>
          </a:p>
        </p:txBody>
      </p:sp>
      <p:sp>
        <p:nvSpPr>
          <p:cNvPr id="4" name="object 4"/>
          <p:cNvSpPr/>
          <p:nvPr/>
        </p:nvSpPr>
        <p:spPr>
          <a:xfrm>
            <a:off x="838200" y="1338122"/>
            <a:ext cx="5859780" cy="464052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5" name="object 5"/>
          <p:cNvSpPr txBox="1"/>
          <p:nvPr/>
        </p:nvSpPr>
        <p:spPr>
          <a:xfrm>
            <a:off x="233299" y="6453188"/>
            <a:ext cx="141605" cy="1625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900" b="1" dirty="0">
                <a:solidFill>
                  <a:srgbClr val="FFFFFF"/>
                </a:solidFill>
                <a:latin typeface="Calibri"/>
                <a:cs typeface="Calibri"/>
              </a:rPr>
              <a:t>13</a:t>
            </a:r>
            <a:endParaRPr sz="900" dirty="0">
              <a:latin typeface="Calibri"/>
              <a:cs typeface="Calibri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7329089" y="5257642"/>
            <a:ext cx="3935095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spc="-5" dirty="0">
                <a:solidFill>
                  <a:srgbClr val="4D4D4D"/>
                </a:solidFill>
                <a:latin typeface="Calibri"/>
                <a:cs typeface="Calibri"/>
              </a:rPr>
              <a:t>Member applicant </a:t>
            </a:r>
            <a:r>
              <a:rPr sz="1800" spc="-10" dirty="0">
                <a:solidFill>
                  <a:srgbClr val="4D4D4D"/>
                </a:solidFill>
                <a:latin typeface="Calibri"/>
                <a:cs typeface="Calibri"/>
              </a:rPr>
              <a:t>clicks </a:t>
            </a:r>
            <a:r>
              <a:rPr sz="1800" b="1" spc="-15" dirty="0">
                <a:solidFill>
                  <a:srgbClr val="4D4D4D"/>
                </a:solidFill>
                <a:latin typeface="Calibri"/>
                <a:cs typeface="Calibri"/>
              </a:rPr>
              <a:t>save</a:t>
            </a:r>
            <a:r>
              <a:rPr sz="1800" b="1" spc="25" dirty="0">
                <a:solidFill>
                  <a:srgbClr val="4D4D4D"/>
                </a:solidFill>
                <a:latin typeface="Calibri"/>
                <a:cs typeface="Calibri"/>
              </a:rPr>
              <a:t> </a:t>
            </a:r>
            <a:r>
              <a:rPr sz="1800" b="1" spc="-10" dirty="0">
                <a:solidFill>
                  <a:srgbClr val="4D4D4D"/>
                </a:solidFill>
                <a:latin typeface="Calibri"/>
                <a:cs typeface="Calibri"/>
              </a:rPr>
              <a:t>information</a:t>
            </a:r>
            <a:endParaRPr sz="1800" dirty="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</a:pPr>
            <a:r>
              <a:rPr sz="1800" spc="-10" dirty="0">
                <a:solidFill>
                  <a:srgbClr val="4D4D4D"/>
                </a:solidFill>
                <a:latin typeface="Calibri"/>
                <a:cs typeface="Calibri"/>
              </a:rPr>
              <a:t>button to </a:t>
            </a:r>
            <a:r>
              <a:rPr sz="1800" spc="-5" dirty="0">
                <a:solidFill>
                  <a:srgbClr val="4D4D4D"/>
                </a:solidFill>
                <a:latin typeface="Calibri"/>
                <a:cs typeface="Calibri"/>
              </a:rPr>
              <a:t>submit the</a:t>
            </a:r>
            <a:r>
              <a:rPr sz="1800" spc="25" dirty="0">
                <a:solidFill>
                  <a:srgbClr val="4D4D4D"/>
                </a:solidFill>
                <a:latin typeface="Calibri"/>
                <a:cs typeface="Calibri"/>
              </a:rPr>
              <a:t> </a:t>
            </a:r>
            <a:r>
              <a:rPr sz="1800" spc="-10" dirty="0">
                <a:solidFill>
                  <a:srgbClr val="4D4D4D"/>
                </a:solidFill>
                <a:latin typeface="Calibri"/>
                <a:cs typeface="Calibri"/>
              </a:rPr>
              <a:t>form.</a:t>
            </a:r>
            <a:endParaRPr sz="1800" dirty="0">
              <a:latin typeface="Calibri"/>
              <a:cs typeface="Calibri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7329089" y="6080602"/>
            <a:ext cx="3917315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1800" spc="-5" dirty="0">
                <a:solidFill>
                  <a:srgbClr val="4D4D4D"/>
                </a:solidFill>
                <a:latin typeface="Calibri"/>
                <a:cs typeface="Calibri"/>
              </a:rPr>
              <a:t>The </a:t>
            </a:r>
            <a:r>
              <a:rPr sz="1800" spc="-10" dirty="0">
                <a:solidFill>
                  <a:srgbClr val="4D4D4D"/>
                </a:solidFill>
                <a:latin typeface="Calibri"/>
                <a:cs typeface="Calibri"/>
              </a:rPr>
              <a:t>enrollment </a:t>
            </a:r>
            <a:r>
              <a:rPr sz="1800" spc="-15" dirty="0">
                <a:solidFill>
                  <a:srgbClr val="4D4D4D"/>
                </a:solidFill>
                <a:latin typeface="Calibri"/>
                <a:cs typeface="Calibri"/>
              </a:rPr>
              <a:t>form </a:t>
            </a:r>
            <a:r>
              <a:rPr sz="1800" spc="-5" dirty="0">
                <a:solidFill>
                  <a:srgbClr val="4D4D4D"/>
                </a:solidFill>
                <a:latin typeface="Calibri"/>
                <a:cs typeface="Calibri"/>
              </a:rPr>
              <a:t>will </a:t>
            </a:r>
            <a:r>
              <a:rPr sz="1800" spc="-10" dirty="0">
                <a:solidFill>
                  <a:srgbClr val="4D4D4D"/>
                </a:solidFill>
                <a:latin typeface="Calibri"/>
                <a:cs typeface="Calibri"/>
              </a:rPr>
              <a:t>automatically  move to </a:t>
            </a:r>
            <a:r>
              <a:rPr sz="1800" i="1" spc="-10" dirty="0">
                <a:solidFill>
                  <a:srgbClr val="4D4D4D"/>
                </a:solidFill>
                <a:latin typeface="Calibri"/>
                <a:cs typeface="Calibri"/>
              </a:rPr>
              <a:t>Pending Enrollments</a:t>
            </a:r>
            <a:r>
              <a:rPr sz="1800" i="1" spc="70" dirty="0">
                <a:solidFill>
                  <a:srgbClr val="4D4D4D"/>
                </a:solidFill>
                <a:latin typeface="Calibri"/>
                <a:cs typeface="Calibri"/>
              </a:rPr>
              <a:t> </a:t>
            </a:r>
            <a:r>
              <a:rPr sz="1800" spc="-15" dirty="0">
                <a:solidFill>
                  <a:srgbClr val="4D4D4D"/>
                </a:solidFill>
                <a:latin typeface="Calibri"/>
                <a:cs typeface="Calibri"/>
              </a:rPr>
              <a:t>workbasket.</a:t>
            </a:r>
            <a:endParaRPr sz="1800" dirty="0">
              <a:latin typeface="Calibri"/>
              <a:cs typeface="Calibri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4873752" y="5338571"/>
            <a:ext cx="1109980" cy="265430"/>
          </a:xfrm>
          <a:custGeom>
            <a:avLst/>
            <a:gdLst/>
            <a:ahLst/>
            <a:cxnLst/>
            <a:rect l="l" t="t" r="r" b="b"/>
            <a:pathLst>
              <a:path w="1109979" h="265429">
                <a:moveTo>
                  <a:pt x="0" y="0"/>
                </a:moveTo>
                <a:lnTo>
                  <a:pt x="1109472" y="0"/>
                </a:lnTo>
                <a:lnTo>
                  <a:pt x="1109472" y="265175"/>
                </a:lnTo>
                <a:lnTo>
                  <a:pt x="0" y="265175"/>
                </a:lnTo>
                <a:lnTo>
                  <a:pt x="0" y="0"/>
                </a:lnTo>
                <a:close/>
              </a:path>
            </a:pathLst>
          </a:custGeom>
          <a:ln w="57911">
            <a:solidFill>
              <a:srgbClr val="C00000"/>
            </a:solidFill>
          </a:ln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9" name="object 9"/>
          <p:cNvSpPr/>
          <p:nvPr/>
        </p:nvSpPr>
        <p:spPr>
          <a:xfrm>
            <a:off x="6002572" y="5493048"/>
            <a:ext cx="931544" cy="9525"/>
          </a:xfrm>
          <a:custGeom>
            <a:avLst/>
            <a:gdLst/>
            <a:ahLst/>
            <a:cxnLst/>
            <a:rect l="l" t="t" r="r" b="b"/>
            <a:pathLst>
              <a:path w="931545" h="9525">
                <a:moveTo>
                  <a:pt x="0" y="0"/>
                </a:moveTo>
                <a:lnTo>
                  <a:pt x="931443" y="9105"/>
                </a:lnTo>
              </a:path>
            </a:pathLst>
          </a:custGeom>
          <a:ln w="57911">
            <a:solidFill>
              <a:srgbClr val="C00000"/>
            </a:solidFill>
          </a:ln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0" name="object 10"/>
          <p:cNvSpPr/>
          <p:nvPr/>
        </p:nvSpPr>
        <p:spPr>
          <a:xfrm>
            <a:off x="6904218" y="5414996"/>
            <a:ext cx="174625" cy="173990"/>
          </a:xfrm>
          <a:custGeom>
            <a:avLst/>
            <a:gdLst/>
            <a:ahLst/>
            <a:cxnLst/>
            <a:rect l="l" t="t" r="r" b="b"/>
            <a:pathLst>
              <a:path w="174625" h="173989">
                <a:moveTo>
                  <a:pt x="1701" y="0"/>
                </a:moveTo>
                <a:lnTo>
                  <a:pt x="0" y="173723"/>
                </a:lnTo>
                <a:lnTo>
                  <a:pt x="174574" y="88569"/>
                </a:lnTo>
                <a:lnTo>
                  <a:pt x="1701" y="0"/>
                </a:lnTo>
                <a:close/>
              </a:path>
            </a:pathLst>
          </a:custGeom>
          <a:solidFill>
            <a:srgbClr val="C00000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</p:spTree>
  </p:cSld>
  <p:clrMapOvr>
    <a:masterClrMapping/>
  </p:clrMapOvr>
  <p:transition spd="med">
    <p:fad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914400" y="541159"/>
            <a:ext cx="10665458" cy="74065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ts val="2735"/>
              </a:lnSpc>
              <a:spcBef>
                <a:spcPts val="100"/>
              </a:spcBef>
            </a:pPr>
            <a:r>
              <a:rPr sz="3600" b="1" spc="-5" dirty="0">
                <a:latin typeface="Calibri"/>
                <a:cs typeface="Calibri"/>
              </a:rPr>
              <a:t>Phase</a:t>
            </a:r>
            <a:r>
              <a:rPr sz="3600" b="1" spc="5" dirty="0">
                <a:latin typeface="Calibri"/>
                <a:cs typeface="Calibri"/>
              </a:rPr>
              <a:t> </a:t>
            </a:r>
            <a:r>
              <a:rPr sz="3600" b="1" spc="-5" dirty="0">
                <a:latin typeface="Calibri"/>
                <a:cs typeface="Calibri"/>
              </a:rPr>
              <a:t>2:</a:t>
            </a:r>
            <a:r>
              <a:rPr lang="en-US" sz="3600" spc="-15" dirty="0"/>
              <a:t>Verifying </a:t>
            </a:r>
            <a:r>
              <a:rPr lang="en-US" sz="3600" dirty="0"/>
              <a:t>SSN </a:t>
            </a:r>
            <a:r>
              <a:rPr lang="en-US" sz="3600" spc="-5" dirty="0"/>
              <a:t>and </a:t>
            </a:r>
            <a:r>
              <a:rPr lang="en-US" sz="3600" spc="-10" dirty="0"/>
              <a:t>Citizenship</a:t>
            </a:r>
            <a:r>
              <a:rPr lang="en-US" sz="3600" spc="-55" dirty="0"/>
              <a:t> </a:t>
            </a:r>
            <a:r>
              <a:rPr lang="en-US" sz="3600" spc="-5" dirty="0"/>
              <a:t>Eligibility</a:t>
            </a:r>
            <a:br>
              <a:rPr lang="en-US" sz="3600" spc="-5" dirty="0"/>
            </a:br>
            <a:endParaRPr sz="3600" b="1" spc="-5" dirty="0">
              <a:latin typeface="Calibri"/>
              <a:cs typeface="Calibri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ts val="955"/>
              </a:lnSpc>
            </a:pPr>
            <a:fld id="{81D60167-4931-47E6-BA6A-407CBD079E47}" type="slidenum">
              <a:rPr dirty="0"/>
              <a:t>14</a:t>
            </a:fld>
            <a:endParaRPr dirty="0"/>
          </a:p>
        </p:txBody>
      </p:sp>
      <p:sp>
        <p:nvSpPr>
          <p:cNvPr id="3" name="object 3"/>
          <p:cNvSpPr/>
          <p:nvPr/>
        </p:nvSpPr>
        <p:spPr>
          <a:xfrm>
            <a:off x="1730435" y="1371600"/>
            <a:ext cx="8865670" cy="480517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</p:spTree>
  </p:cSld>
  <p:clrMapOvr>
    <a:masterClrMapping/>
  </p:clrMapOvr>
  <p:transition spd="med">
    <p:fad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916939" y="699009"/>
            <a:ext cx="4918075" cy="533222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600" b="1" dirty="0">
                <a:solidFill>
                  <a:srgbClr val="888A8E"/>
                </a:solidFill>
                <a:latin typeface="Calibri Light"/>
                <a:cs typeface="Calibri Light"/>
              </a:rPr>
              <a:t>SSN &amp; </a:t>
            </a:r>
            <a:r>
              <a:rPr sz="3600" b="1" spc="-10" dirty="0">
                <a:solidFill>
                  <a:srgbClr val="888A8E"/>
                </a:solidFill>
                <a:latin typeface="Calibri Light"/>
                <a:cs typeface="Calibri Light"/>
              </a:rPr>
              <a:t>Citizenship </a:t>
            </a:r>
            <a:r>
              <a:rPr sz="3600" b="1" spc="-20" dirty="0">
                <a:solidFill>
                  <a:srgbClr val="888A8E"/>
                </a:solidFill>
                <a:latin typeface="Calibri Light"/>
                <a:cs typeface="Calibri Light"/>
              </a:rPr>
              <a:t>Verification</a:t>
            </a:r>
            <a:r>
              <a:rPr sz="3600" b="1" spc="-55" dirty="0">
                <a:solidFill>
                  <a:srgbClr val="888A8E"/>
                </a:solidFill>
                <a:latin typeface="Calibri Light"/>
                <a:cs typeface="Calibri Light"/>
              </a:rPr>
              <a:t> </a:t>
            </a:r>
            <a:r>
              <a:rPr sz="3600" b="1" spc="-15" dirty="0">
                <a:solidFill>
                  <a:srgbClr val="888A8E"/>
                </a:solidFill>
                <a:latin typeface="Calibri Light"/>
                <a:cs typeface="Calibri Light"/>
              </a:rPr>
              <a:t>Process</a:t>
            </a:r>
            <a:endParaRPr sz="3600" b="1" dirty="0">
              <a:latin typeface="Calibri Light"/>
              <a:cs typeface="Calibri Light"/>
            </a:endParaRPr>
          </a:p>
          <a:p>
            <a:pPr>
              <a:lnSpc>
                <a:spcPct val="100000"/>
              </a:lnSpc>
              <a:spcBef>
                <a:spcPts val="30"/>
              </a:spcBef>
            </a:pPr>
            <a:endParaRPr sz="2200" dirty="0">
              <a:latin typeface="Times New Roman"/>
              <a:cs typeface="Times New Roman"/>
            </a:endParaRPr>
          </a:p>
          <a:p>
            <a:pPr marL="184785" marR="5080" indent="-172720">
              <a:lnSpc>
                <a:spcPts val="2590"/>
              </a:lnSpc>
              <a:buClr>
                <a:srgbClr val="EA8551"/>
              </a:buClr>
              <a:buFont typeface="Wingdings"/>
              <a:buChar char=""/>
              <a:tabLst>
                <a:tab pos="185420" algn="l"/>
              </a:tabLst>
            </a:pPr>
            <a:r>
              <a:rPr sz="2400" spc="-10" dirty="0">
                <a:solidFill>
                  <a:srgbClr val="4D4D4D"/>
                </a:solidFill>
                <a:latin typeface="Calibri"/>
                <a:cs typeface="Calibri"/>
              </a:rPr>
              <a:t>eGrants </a:t>
            </a:r>
            <a:r>
              <a:rPr sz="2400" spc="-5" dirty="0">
                <a:solidFill>
                  <a:srgbClr val="4D4D4D"/>
                </a:solidFill>
                <a:latin typeface="Calibri"/>
                <a:cs typeface="Calibri"/>
              </a:rPr>
              <a:t>submits </a:t>
            </a:r>
            <a:r>
              <a:rPr sz="2400" dirty="0">
                <a:solidFill>
                  <a:srgbClr val="4D4D4D"/>
                </a:solidFill>
                <a:latin typeface="Calibri"/>
                <a:cs typeface="Calibri"/>
              </a:rPr>
              <a:t>the </a:t>
            </a:r>
            <a:r>
              <a:rPr sz="2400" spc="-20" dirty="0">
                <a:solidFill>
                  <a:srgbClr val="4D4D4D"/>
                </a:solidFill>
                <a:latin typeface="Calibri"/>
                <a:cs typeface="Calibri"/>
              </a:rPr>
              <a:t>record </a:t>
            </a:r>
            <a:r>
              <a:rPr sz="2400" spc="-15" dirty="0">
                <a:solidFill>
                  <a:srgbClr val="4D4D4D"/>
                </a:solidFill>
                <a:latin typeface="Calibri"/>
                <a:cs typeface="Calibri"/>
              </a:rPr>
              <a:t>to </a:t>
            </a:r>
            <a:r>
              <a:rPr sz="2400" dirty="0">
                <a:solidFill>
                  <a:srgbClr val="4D4D4D"/>
                </a:solidFill>
                <a:latin typeface="Calibri"/>
                <a:cs typeface="Calibri"/>
              </a:rPr>
              <a:t>the  </a:t>
            </a:r>
            <a:r>
              <a:rPr sz="2400" spc="-5" dirty="0">
                <a:solidFill>
                  <a:srgbClr val="4D4D4D"/>
                </a:solidFill>
                <a:latin typeface="Calibri"/>
                <a:cs typeface="Calibri"/>
              </a:rPr>
              <a:t>Social </a:t>
            </a:r>
            <a:r>
              <a:rPr sz="2400" dirty="0">
                <a:solidFill>
                  <a:srgbClr val="4D4D4D"/>
                </a:solidFill>
                <a:latin typeface="Calibri"/>
                <a:cs typeface="Calibri"/>
              </a:rPr>
              <a:t>Security </a:t>
            </a:r>
            <a:r>
              <a:rPr sz="2400" spc="-10" dirty="0">
                <a:solidFill>
                  <a:srgbClr val="4D4D4D"/>
                </a:solidFill>
                <a:latin typeface="Calibri"/>
                <a:cs typeface="Calibri"/>
              </a:rPr>
              <a:t>Administration </a:t>
            </a:r>
            <a:r>
              <a:rPr sz="2400" spc="-5" dirty="0">
                <a:solidFill>
                  <a:srgbClr val="4D4D4D"/>
                </a:solidFill>
                <a:latin typeface="Calibri"/>
                <a:cs typeface="Calibri"/>
              </a:rPr>
              <a:t>(SSA)</a:t>
            </a:r>
            <a:r>
              <a:rPr sz="2400" spc="-125" dirty="0">
                <a:solidFill>
                  <a:srgbClr val="4D4D4D"/>
                </a:solidFill>
                <a:latin typeface="Calibri"/>
                <a:cs typeface="Calibri"/>
              </a:rPr>
              <a:t> </a:t>
            </a:r>
            <a:r>
              <a:rPr sz="2400" dirty="0">
                <a:solidFill>
                  <a:srgbClr val="4D4D4D"/>
                </a:solidFill>
                <a:latin typeface="Calibri"/>
                <a:cs typeface="Calibri"/>
              </a:rPr>
              <a:t>as  </a:t>
            </a:r>
            <a:r>
              <a:rPr sz="2400" spc="-10" dirty="0">
                <a:solidFill>
                  <a:srgbClr val="4D4D4D"/>
                </a:solidFill>
                <a:latin typeface="Calibri"/>
                <a:cs typeface="Calibri"/>
              </a:rPr>
              <a:t>soon </a:t>
            </a:r>
            <a:r>
              <a:rPr sz="2400" dirty="0">
                <a:solidFill>
                  <a:srgbClr val="4D4D4D"/>
                </a:solidFill>
                <a:latin typeface="Calibri"/>
                <a:cs typeface="Calibri"/>
              </a:rPr>
              <a:t>as </a:t>
            </a:r>
            <a:r>
              <a:rPr sz="2400" spc="-5" dirty="0">
                <a:solidFill>
                  <a:srgbClr val="4D4D4D"/>
                </a:solidFill>
                <a:latin typeface="Calibri"/>
                <a:cs typeface="Calibri"/>
              </a:rPr>
              <a:t>the </a:t>
            </a:r>
            <a:r>
              <a:rPr sz="2400" dirty="0">
                <a:solidFill>
                  <a:srgbClr val="4D4D4D"/>
                </a:solidFill>
                <a:latin typeface="Calibri"/>
                <a:cs typeface="Calibri"/>
              </a:rPr>
              <a:t>member </a:t>
            </a:r>
            <a:r>
              <a:rPr sz="2400" spc="-10" dirty="0">
                <a:solidFill>
                  <a:srgbClr val="4D4D4D"/>
                </a:solidFill>
                <a:latin typeface="Calibri"/>
                <a:cs typeface="Calibri"/>
              </a:rPr>
              <a:t>applicant  completes </a:t>
            </a:r>
            <a:r>
              <a:rPr sz="2400" spc="-5" dirty="0">
                <a:solidFill>
                  <a:srgbClr val="4D4D4D"/>
                </a:solidFill>
                <a:latin typeface="Calibri"/>
                <a:cs typeface="Calibri"/>
              </a:rPr>
              <a:t>and </a:t>
            </a:r>
            <a:r>
              <a:rPr sz="2400" spc="-15" dirty="0">
                <a:solidFill>
                  <a:srgbClr val="4D4D4D"/>
                </a:solidFill>
                <a:latin typeface="Calibri"/>
                <a:cs typeface="Calibri"/>
              </a:rPr>
              <a:t>saves </a:t>
            </a:r>
            <a:r>
              <a:rPr sz="2400" dirty="0">
                <a:solidFill>
                  <a:srgbClr val="4D4D4D"/>
                </a:solidFill>
                <a:latin typeface="Calibri"/>
                <a:cs typeface="Calibri"/>
              </a:rPr>
              <a:t>their </a:t>
            </a:r>
            <a:r>
              <a:rPr sz="2400" spc="-5" dirty="0">
                <a:solidFill>
                  <a:srgbClr val="4D4D4D"/>
                </a:solidFill>
                <a:latin typeface="Calibri"/>
                <a:cs typeface="Calibri"/>
              </a:rPr>
              <a:t>section of  </a:t>
            </a:r>
            <a:r>
              <a:rPr sz="2400" dirty="0">
                <a:solidFill>
                  <a:srgbClr val="4D4D4D"/>
                </a:solidFill>
                <a:latin typeface="Calibri"/>
                <a:cs typeface="Calibri"/>
              </a:rPr>
              <a:t>the </a:t>
            </a:r>
            <a:r>
              <a:rPr sz="2400" spc="-10" dirty="0">
                <a:solidFill>
                  <a:srgbClr val="4D4D4D"/>
                </a:solidFill>
                <a:latin typeface="Calibri"/>
                <a:cs typeface="Calibri"/>
              </a:rPr>
              <a:t>enrollment</a:t>
            </a:r>
            <a:r>
              <a:rPr sz="2400" spc="-20" dirty="0">
                <a:solidFill>
                  <a:srgbClr val="4D4D4D"/>
                </a:solidFill>
                <a:latin typeface="Calibri"/>
                <a:cs typeface="Calibri"/>
              </a:rPr>
              <a:t> </a:t>
            </a:r>
            <a:r>
              <a:rPr sz="2400" spc="-15" dirty="0">
                <a:solidFill>
                  <a:srgbClr val="4D4D4D"/>
                </a:solidFill>
                <a:latin typeface="Calibri"/>
                <a:cs typeface="Calibri"/>
              </a:rPr>
              <a:t>form</a:t>
            </a:r>
            <a:endParaRPr sz="2400" dirty="0">
              <a:latin typeface="Calibri"/>
              <a:cs typeface="Calibri"/>
            </a:endParaRPr>
          </a:p>
          <a:p>
            <a:pPr marL="184785" marR="269875" indent="-172720">
              <a:lnSpc>
                <a:spcPts val="2590"/>
              </a:lnSpc>
              <a:spcBef>
                <a:spcPts val="815"/>
              </a:spcBef>
              <a:buClr>
                <a:srgbClr val="EA8551"/>
              </a:buClr>
              <a:buFont typeface="Wingdings"/>
              <a:buChar char=""/>
              <a:tabLst>
                <a:tab pos="185420" algn="l"/>
              </a:tabLst>
            </a:pPr>
            <a:r>
              <a:rPr sz="2400" spc="-5" dirty="0">
                <a:solidFill>
                  <a:srgbClr val="4D4D4D"/>
                </a:solidFill>
                <a:latin typeface="Calibri"/>
                <a:cs typeface="Calibri"/>
              </a:rPr>
              <a:t>SSA checks the </a:t>
            </a:r>
            <a:r>
              <a:rPr sz="2400" dirty="0">
                <a:solidFill>
                  <a:srgbClr val="4D4D4D"/>
                </a:solidFill>
                <a:latin typeface="Calibri"/>
                <a:cs typeface="Calibri"/>
              </a:rPr>
              <a:t>member </a:t>
            </a:r>
            <a:r>
              <a:rPr sz="2400" spc="-15" dirty="0">
                <a:solidFill>
                  <a:srgbClr val="4D4D4D"/>
                </a:solidFill>
                <a:latin typeface="Calibri"/>
                <a:cs typeface="Calibri"/>
              </a:rPr>
              <a:t>applicant’s  </a:t>
            </a:r>
            <a:r>
              <a:rPr sz="2400" spc="-5" dirty="0">
                <a:solidFill>
                  <a:srgbClr val="4D4D4D"/>
                </a:solidFill>
                <a:latin typeface="Calibri"/>
                <a:cs typeface="Calibri"/>
              </a:rPr>
              <a:t>citizenship </a:t>
            </a:r>
            <a:r>
              <a:rPr sz="2400" spc="-15" dirty="0">
                <a:solidFill>
                  <a:srgbClr val="4D4D4D"/>
                </a:solidFill>
                <a:latin typeface="Calibri"/>
                <a:cs typeface="Calibri"/>
              </a:rPr>
              <a:t>status </a:t>
            </a:r>
            <a:r>
              <a:rPr sz="2400" spc="-5" dirty="0">
                <a:solidFill>
                  <a:srgbClr val="4D4D4D"/>
                </a:solidFill>
                <a:latin typeface="Calibri"/>
                <a:cs typeface="Calibri"/>
              </a:rPr>
              <a:t>and social</a:t>
            </a:r>
            <a:r>
              <a:rPr sz="2400" spc="-95" dirty="0">
                <a:solidFill>
                  <a:srgbClr val="4D4D4D"/>
                </a:solidFill>
                <a:latin typeface="Calibri"/>
                <a:cs typeface="Calibri"/>
              </a:rPr>
              <a:t> </a:t>
            </a:r>
            <a:r>
              <a:rPr sz="2400" dirty="0">
                <a:solidFill>
                  <a:srgbClr val="4D4D4D"/>
                </a:solidFill>
                <a:latin typeface="Calibri"/>
                <a:cs typeface="Calibri"/>
              </a:rPr>
              <a:t>security  </a:t>
            </a:r>
            <a:r>
              <a:rPr sz="2400" spc="-5" dirty="0">
                <a:solidFill>
                  <a:srgbClr val="4D4D4D"/>
                </a:solidFill>
                <a:latin typeface="Calibri"/>
                <a:cs typeface="Calibri"/>
              </a:rPr>
              <a:t>number </a:t>
            </a:r>
            <a:r>
              <a:rPr sz="2400" spc="-10" dirty="0">
                <a:solidFill>
                  <a:srgbClr val="4D4D4D"/>
                </a:solidFill>
                <a:latin typeface="Calibri"/>
                <a:cs typeface="Calibri"/>
              </a:rPr>
              <a:t>validity</a:t>
            </a:r>
            <a:endParaRPr sz="2400" dirty="0">
              <a:latin typeface="Calibri"/>
              <a:cs typeface="Calibri"/>
            </a:endParaRPr>
          </a:p>
          <a:p>
            <a:pPr marL="184785" marR="445770" indent="-172720" algn="just">
              <a:lnSpc>
                <a:spcPts val="2590"/>
              </a:lnSpc>
              <a:spcBef>
                <a:spcPts val="810"/>
              </a:spcBef>
              <a:buClr>
                <a:srgbClr val="EA8551"/>
              </a:buClr>
              <a:buFont typeface="Wingdings"/>
              <a:buChar char=""/>
              <a:tabLst>
                <a:tab pos="185420" algn="l"/>
              </a:tabLst>
            </a:pPr>
            <a:r>
              <a:rPr sz="2400" dirty="0">
                <a:solidFill>
                  <a:srgbClr val="4D4D4D"/>
                </a:solidFill>
                <a:latin typeface="Calibri"/>
                <a:cs typeface="Calibri"/>
              </a:rPr>
              <a:t>Within 3 </a:t>
            </a:r>
            <a:r>
              <a:rPr sz="2400" spc="-5" dirty="0">
                <a:solidFill>
                  <a:srgbClr val="4D4D4D"/>
                </a:solidFill>
                <a:latin typeface="Calibri"/>
                <a:cs typeface="Calibri"/>
              </a:rPr>
              <a:t>business </a:t>
            </a:r>
            <a:r>
              <a:rPr sz="2400" spc="-20" dirty="0">
                <a:solidFill>
                  <a:srgbClr val="4D4D4D"/>
                </a:solidFill>
                <a:latin typeface="Calibri"/>
                <a:cs typeface="Calibri"/>
              </a:rPr>
              <a:t>days, </a:t>
            </a:r>
            <a:r>
              <a:rPr sz="2400" dirty="0">
                <a:solidFill>
                  <a:srgbClr val="4D4D4D"/>
                </a:solidFill>
                <a:latin typeface="Calibri"/>
                <a:cs typeface="Calibri"/>
              </a:rPr>
              <a:t>the </a:t>
            </a:r>
            <a:r>
              <a:rPr sz="2400" spc="-20" dirty="0">
                <a:solidFill>
                  <a:srgbClr val="4D4D4D"/>
                </a:solidFill>
                <a:latin typeface="Calibri"/>
                <a:cs typeface="Calibri"/>
              </a:rPr>
              <a:t>record  </a:t>
            </a:r>
            <a:r>
              <a:rPr sz="2400" spc="-5" dirty="0">
                <a:solidFill>
                  <a:srgbClr val="4D4D4D"/>
                </a:solidFill>
                <a:latin typeface="Calibri"/>
                <a:cs typeface="Calibri"/>
              </a:rPr>
              <a:t>should </a:t>
            </a:r>
            <a:r>
              <a:rPr sz="2400" spc="-10" dirty="0">
                <a:solidFill>
                  <a:srgbClr val="4D4D4D"/>
                </a:solidFill>
                <a:latin typeface="Calibri"/>
                <a:cs typeface="Calibri"/>
              </a:rPr>
              <a:t>indicate “Verified” </a:t>
            </a:r>
            <a:r>
              <a:rPr sz="2400" spc="-75" dirty="0">
                <a:solidFill>
                  <a:srgbClr val="4D4D4D"/>
                </a:solidFill>
                <a:latin typeface="Calibri"/>
                <a:cs typeface="Calibri"/>
              </a:rPr>
              <a:t>or, </a:t>
            </a:r>
            <a:r>
              <a:rPr sz="2400" dirty="0">
                <a:solidFill>
                  <a:srgbClr val="4D4D4D"/>
                </a:solidFill>
                <a:latin typeface="Calibri"/>
                <a:cs typeface="Calibri"/>
              </a:rPr>
              <a:t>if </a:t>
            </a:r>
            <a:r>
              <a:rPr sz="2400" spc="-5" dirty="0">
                <a:solidFill>
                  <a:srgbClr val="4D4D4D"/>
                </a:solidFill>
                <a:latin typeface="Calibri"/>
                <a:cs typeface="Calibri"/>
              </a:rPr>
              <a:t>not  verified, </a:t>
            </a:r>
            <a:r>
              <a:rPr sz="2400" spc="-10" dirty="0">
                <a:solidFill>
                  <a:srgbClr val="4D4D4D"/>
                </a:solidFill>
                <a:latin typeface="Calibri"/>
                <a:cs typeface="Calibri"/>
              </a:rPr>
              <a:t>“Returned” </a:t>
            </a:r>
            <a:r>
              <a:rPr sz="2400" dirty="0">
                <a:solidFill>
                  <a:srgbClr val="4D4D4D"/>
                </a:solidFill>
                <a:latin typeface="Calibri"/>
                <a:cs typeface="Calibri"/>
              </a:rPr>
              <a:t>in</a:t>
            </a:r>
            <a:r>
              <a:rPr sz="2400" spc="-30" dirty="0">
                <a:solidFill>
                  <a:srgbClr val="4D4D4D"/>
                </a:solidFill>
                <a:latin typeface="Calibri"/>
                <a:cs typeface="Calibri"/>
              </a:rPr>
              <a:t> </a:t>
            </a:r>
            <a:r>
              <a:rPr sz="2400" spc="-10" dirty="0">
                <a:solidFill>
                  <a:srgbClr val="4D4D4D"/>
                </a:solidFill>
                <a:latin typeface="Calibri"/>
                <a:cs typeface="Calibri"/>
              </a:rPr>
              <a:t>eGrants</a:t>
            </a:r>
            <a:endParaRPr sz="2400" dirty="0">
              <a:latin typeface="Calibri"/>
              <a:cs typeface="Calibri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6686908" y="2667000"/>
            <a:ext cx="4438292" cy="13716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4" name="object 4"/>
          <p:cNvSpPr txBox="1"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ts val="955"/>
              </a:lnSpc>
            </a:pPr>
            <a:fld id="{81D60167-4931-47E6-BA6A-407CBD079E47}" type="slidenum">
              <a:rPr dirty="0"/>
              <a:t>15</a:t>
            </a:fld>
            <a:endParaRPr dirty="0"/>
          </a:p>
        </p:txBody>
      </p:sp>
    </p:spTree>
  </p:cSld>
  <p:clrMapOvr>
    <a:masterClrMapping/>
  </p:clrMapOvr>
  <p:transition spd="med">
    <p:fad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838200" y="468736"/>
            <a:ext cx="10817858" cy="56682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sz="3600" dirty="0"/>
              <a:t>SSN &amp; </a:t>
            </a:r>
            <a:r>
              <a:rPr sz="3600" spc="-10" dirty="0"/>
              <a:t>Citizenship </a:t>
            </a:r>
            <a:r>
              <a:rPr sz="3600" spc="-20" dirty="0"/>
              <a:t>Verification </a:t>
            </a:r>
            <a:r>
              <a:rPr sz="3600" spc="-10" dirty="0"/>
              <a:t>Status</a:t>
            </a:r>
            <a:r>
              <a:rPr sz="3600" spc="-60" dirty="0"/>
              <a:t> </a:t>
            </a:r>
            <a:r>
              <a:rPr sz="3600" spc="-30" dirty="0"/>
              <a:t>Types</a:t>
            </a:r>
          </a:p>
        </p:txBody>
      </p:sp>
      <p:sp>
        <p:nvSpPr>
          <p:cNvPr id="10" name="object 10"/>
          <p:cNvSpPr txBox="1"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ts val="955"/>
              </a:lnSpc>
            </a:pPr>
            <a:fld id="{81D60167-4931-47E6-BA6A-407CBD079E47}" type="slidenum">
              <a:rPr dirty="0"/>
              <a:t>16</a:t>
            </a:fld>
            <a:endParaRPr dirty="0"/>
          </a:p>
        </p:txBody>
      </p:sp>
      <p:sp>
        <p:nvSpPr>
          <p:cNvPr id="3" name="object 3"/>
          <p:cNvSpPr/>
          <p:nvPr/>
        </p:nvSpPr>
        <p:spPr>
          <a:xfrm>
            <a:off x="838200" y="1371600"/>
            <a:ext cx="10706100" cy="493776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4" name="object 4"/>
          <p:cNvSpPr/>
          <p:nvPr/>
        </p:nvSpPr>
        <p:spPr>
          <a:xfrm>
            <a:off x="838200" y="2194560"/>
            <a:ext cx="10706100" cy="0"/>
          </a:xfrm>
          <a:custGeom>
            <a:avLst/>
            <a:gdLst/>
            <a:ahLst/>
            <a:cxnLst/>
            <a:rect l="l" t="t" r="r" b="b"/>
            <a:pathLst>
              <a:path w="10706100">
                <a:moveTo>
                  <a:pt x="0" y="0"/>
                </a:moveTo>
                <a:lnTo>
                  <a:pt x="10706100" y="0"/>
                </a:lnTo>
              </a:path>
            </a:pathLst>
          </a:custGeom>
          <a:ln w="381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5" name="object 5"/>
          <p:cNvSpPr/>
          <p:nvPr/>
        </p:nvSpPr>
        <p:spPr>
          <a:xfrm>
            <a:off x="838200" y="3017521"/>
            <a:ext cx="10706100" cy="0"/>
          </a:xfrm>
          <a:custGeom>
            <a:avLst/>
            <a:gdLst/>
            <a:ahLst/>
            <a:cxnLst/>
            <a:rect l="l" t="t" r="r" b="b"/>
            <a:pathLst>
              <a:path w="10706100">
                <a:moveTo>
                  <a:pt x="0" y="0"/>
                </a:moveTo>
                <a:lnTo>
                  <a:pt x="10706100" y="0"/>
                </a:lnTo>
              </a:path>
            </a:pathLst>
          </a:custGeom>
          <a:ln w="381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6" name="object 6"/>
          <p:cNvSpPr/>
          <p:nvPr/>
        </p:nvSpPr>
        <p:spPr>
          <a:xfrm>
            <a:off x="838200" y="3840481"/>
            <a:ext cx="10706100" cy="0"/>
          </a:xfrm>
          <a:custGeom>
            <a:avLst/>
            <a:gdLst/>
            <a:ahLst/>
            <a:cxnLst/>
            <a:rect l="l" t="t" r="r" b="b"/>
            <a:pathLst>
              <a:path w="10706100">
                <a:moveTo>
                  <a:pt x="0" y="0"/>
                </a:moveTo>
                <a:lnTo>
                  <a:pt x="10706100" y="0"/>
                </a:lnTo>
              </a:path>
            </a:pathLst>
          </a:custGeom>
          <a:ln w="381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7" name="object 7"/>
          <p:cNvSpPr/>
          <p:nvPr/>
        </p:nvSpPr>
        <p:spPr>
          <a:xfrm>
            <a:off x="838200" y="4663441"/>
            <a:ext cx="10706100" cy="0"/>
          </a:xfrm>
          <a:custGeom>
            <a:avLst/>
            <a:gdLst/>
            <a:ahLst/>
            <a:cxnLst/>
            <a:rect l="l" t="t" r="r" b="b"/>
            <a:pathLst>
              <a:path w="10706100">
                <a:moveTo>
                  <a:pt x="0" y="0"/>
                </a:moveTo>
                <a:lnTo>
                  <a:pt x="10706100" y="0"/>
                </a:lnTo>
              </a:path>
            </a:pathLst>
          </a:custGeom>
          <a:ln w="381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8" name="object 8"/>
          <p:cNvSpPr/>
          <p:nvPr/>
        </p:nvSpPr>
        <p:spPr>
          <a:xfrm>
            <a:off x="838200" y="5486401"/>
            <a:ext cx="10706100" cy="0"/>
          </a:xfrm>
          <a:custGeom>
            <a:avLst/>
            <a:gdLst/>
            <a:ahLst/>
            <a:cxnLst/>
            <a:rect l="l" t="t" r="r" b="b"/>
            <a:pathLst>
              <a:path w="10706100">
                <a:moveTo>
                  <a:pt x="0" y="0"/>
                </a:moveTo>
                <a:lnTo>
                  <a:pt x="10706100" y="0"/>
                </a:lnTo>
              </a:path>
            </a:pathLst>
          </a:custGeom>
          <a:ln w="381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 dirty="0"/>
          </a:p>
        </p:txBody>
      </p:sp>
      <p:graphicFrame>
        <p:nvGraphicFramePr>
          <p:cNvPr id="9" name="object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26356385"/>
              </p:ext>
            </p:extLst>
          </p:nvPr>
        </p:nvGraphicFramePr>
        <p:xfrm>
          <a:off x="838200" y="1261112"/>
          <a:ext cx="10706100" cy="515873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18884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1725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2097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T w="6350">
                      <a:solidFill>
                        <a:srgbClr val="888A8E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T w="6350">
                      <a:solidFill>
                        <a:srgbClr val="888A8E"/>
                      </a:solidFill>
                      <a:prstDash val="soli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42011">
                <a:tc>
                  <a:txBody>
                    <a:bodyPr/>
                    <a:lstStyle/>
                    <a:p>
                      <a:pPr marL="136525">
                        <a:lnSpc>
                          <a:spcPct val="100000"/>
                        </a:lnSpc>
                        <a:spcBef>
                          <a:spcPts val="960"/>
                        </a:spcBef>
                      </a:pPr>
                      <a:r>
                        <a:rPr sz="1800" b="1" dirty="0">
                          <a:solidFill>
                            <a:srgbClr val="4D4D4D"/>
                          </a:solidFill>
                          <a:latin typeface="Calibri"/>
                          <a:cs typeface="Calibri"/>
                        </a:rPr>
                        <a:t>Open</a:t>
                      </a:r>
                      <a:endParaRPr sz="1800" dirty="0">
                        <a:latin typeface="Calibri"/>
                        <a:cs typeface="Calibri"/>
                      </a:endParaRPr>
                    </a:p>
                  </a:txBody>
                  <a:tcPr marL="0" marR="0" marT="121920" marB="0">
                    <a:solidFill>
                      <a:srgbClr val="D0D1D2"/>
                    </a:solidFill>
                  </a:tcPr>
                </a:tc>
                <a:tc>
                  <a:txBody>
                    <a:bodyPr/>
                    <a:lstStyle/>
                    <a:p>
                      <a:pPr marL="287020" marR="1744345">
                        <a:lnSpc>
                          <a:spcPct val="100000"/>
                        </a:lnSpc>
                        <a:spcBef>
                          <a:spcPts val="960"/>
                        </a:spcBef>
                      </a:pPr>
                      <a:r>
                        <a:rPr sz="1800" spc="-5" dirty="0">
                          <a:solidFill>
                            <a:srgbClr val="4D4D4D"/>
                          </a:solidFill>
                          <a:latin typeface="Calibri"/>
                          <a:cs typeface="Calibri"/>
                        </a:rPr>
                        <a:t>Individual </a:t>
                      </a:r>
                      <a:r>
                        <a:rPr sz="1800" dirty="0">
                          <a:solidFill>
                            <a:srgbClr val="4D4D4D"/>
                          </a:solidFill>
                          <a:latin typeface="Calibri"/>
                          <a:cs typeface="Calibri"/>
                        </a:rPr>
                        <a:t>has been </a:t>
                      </a:r>
                      <a:r>
                        <a:rPr sz="1800" spc="-10" dirty="0">
                          <a:solidFill>
                            <a:srgbClr val="4D4D4D"/>
                          </a:solidFill>
                          <a:latin typeface="Calibri"/>
                          <a:cs typeface="Calibri"/>
                        </a:rPr>
                        <a:t>invited to participate </a:t>
                      </a:r>
                      <a:r>
                        <a:rPr sz="1800" spc="-5" dirty="0">
                          <a:solidFill>
                            <a:srgbClr val="4D4D4D"/>
                          </a:solidFill>
                          <a:latin typeface="Calibri"/>
                          <a:cs typeface="Calibri"/>
                        </a:rPr>
                        <a:t>in </a:t>
                      </a:r>
                      <a:r>
                        <a:rPr sz="1800" dirty="0">
                          <a:solidFill>
                            <a:srgbClr val="4D4D4D"/>
                          </a:solidFill>
                          <a:latin typeface="Calibri"/>
                          <a:cs typeface="Calibri"/>
                        </a:rPr>
                        <a:t>a </a:t>
                      </a:r>
                      <a:r>
                        <a:rPr sz="1800" spc="-15" dirty="0">
                          <a:solidFill>
                            <a:srgbClr val="4D4D4D"/>
                          </a:solidFill>
                          <a:latin typeface="Calibri"/>
                          <a:cs typeface="Calibri"/>
                        </a:rPr>
                        <a:t>program </a:t>
                      </a:r>
                      <a:r>
                        <a:rPr sz="1800" dirty="0">
                          <a:solidFill>
                            <a:srgbClr val="4D4D4D"/>
                          </a:solidFill>
                          <a:latin typeface="Calibri"/>
                          <a:cs typeface="Calibri"/>
                        </a:rPr>
                        <a:t>but has </a:t>
                      </a:r>
                      <a:r>
                        <a:rPr sz="1800" spc="-5" dirty="0">
                          <a:solidFill>
                            <a:srgbClr val="4D4D4D"/>
                          </a:solidFill>
                          <a:latin typeface="Calibri"/>
                          <a:cs typeface="Calibri"/>
                        </a:rPr>
                        <a:t>not </a:t>
                      </a:r>
                      <a:r>
                        <a:rPr sz="1800" spc="-15" dirty="0">
                          <a:solidFill>
                            <a:srgbClr val="4D4D4D"/>
                          </a:solidFill>
                          <a:latin typeface="Calibri"/>
                          <a:cs typeface="Calibri"/>
                        </a:rPr>
                        <a:t>yet  </a:t>
                      </a:r>
                      <a:r>
                        <a:rPr sz="1800" spc="-10" dirty="0">
                          <a:solidFill>
                            <a:srgbClr val="4D4D4D"/>
                          </a:solidFill>
                          <a:latin typeface="Calibri"/>
                          <a:cs typeface="Calibri"/>
                        </a:rPr>
                        <a:t>created/updated </a:t>
                      </a:r>
                      <a:r>
                        <a:rPr sz="1800" dirty="0">
                          <a:solidFill>
                            <a:srgbClr val="4D4D4D"/>
                          </a:solidFill>
                          <a:latin typeface="Calibri"/>
                          <a:cs typeface="Calibri"/>
                        </a:rPr>
                        <a:t>and </a:t>
                      </a:r>
                      <a:r>
                        <a:rPr sz="1800" spc="-10" dirty="0">
                          <a:solidFill>
                            <a:srgbClr val="4D4D4D"/>
                          </a:solidFill>
                          <a:latin typeface="Calibri"/>
                          <a:cs typeface="Calibri"/>
                        </a:rPr>
                        <a:t>saved </a:t>
                      </a:r>
                      <a:r>
                        <a:rPr sz="1800" spc="-5" dirty="0">
                          <a:solidFill>
                            <a:srgbClr val="4D4D4D"/>
                          </a:solidFill>
                          <a:latin typeface="Calibri"/>
                          <a:cs typeface="Calibri"/>
                        </a:rPr>
                        <a:t>their MyAmeriCorps </a:t>
                      </a:r>
                      <a:r>
                        <a:rPr sz="1800" spc="-15" dirty="0">
                          <a:solidFill>
                            <a:srgbClr val="4D4D4D"/>
                          </a:solidFill>
                          <a:latin typeface="Calibri"/>
                          <a:cs typeface="Calibri"/>
                        </a:rPr>
                        <a:t>Portal</a:t>
                      </a:r>
                      <a:r>
                        <a:rPr sz="1800" spc="55" dirty="0">
                          <a:solidFill>
                            <a:srgbClr val="4D4D4D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800" spc="-10" dirty="0">
                          <a:solidFill>
                            <a:srgbClr val="4D4D4D"/>
                          </a:solidFill>
                          <a:latin typeface="Calibri"/>
                          <a:cs typeface="Calibri"/>
                        </a:rPr>
                        <a:t>Profile.</a:t>
                      </a:r>
                      <a:endParaRPr sz="1800" dirty="0">
                        <a:latin typeface="Calibri"/>
                        <a:cs typeface="Calibri"/>
                      </a:endParaRPr>
                    </a:p>
                  </a:txBody>
                  <a:tcPr marL="0" marR="0" marT="121920" marB="0">
                    <a:solidFill>
                      <a:srgbClr val="D0D1D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22959">
                <a:tc>
                  <a:txBody>
                    <a:bodyPr/>
                    <a:lstStyle/>
                    <a:p>
                      <a:pPr marL="137160">
                        <a:lnSpc>
                          <a:spcPct val="100000"/>
                        </a:lnSpc>
                        <a:spcBef>
                          <a:spcPts val="810"/>
                        </a:spcBef>
                      </a:pPr>
                      <a:r>
                        <a:rPr sz="1800" b="1" spc="-5" dirty="0">
                          <a:solidFill>
                            <a:srgbClr val="4D4D4D"/>
                          </a:solidFill>
                          <a:latin typeface="Calibri"/>
                          <a:cs typeface="Calibri"/>
                        </a:rPr>
                        <a:t>Pending</a:t>
                      </a:r>
                      <a:endParaRPr sz="1800" dirty="0">
                        <a:latin typeface="Calibri"/>
                        <a:cs typeface="Calibri"/>
                      </a:endParaRPr>
                    </a:p>
                  </a:txBody>
                  <a:tcPr marL="0" marR="0" marT="102870" marB="0">
                    <a:solidFill>
                      <a:srgbClr val="D0D1D2"/>
                    </a:solidFill>
                  </a:tcPr>
                </a:tc>
                <a:tc>
                  <a:txBody>
                    <a:bodyPr/>
                    <a:lstStyle/>
                    <a:p>
                      <a:pPr marL="287020" marR="934085">
                        <a:lnSpc>
                          <a:spcPct val="100000"/>
                        </a:lnSpc>
                        <a:spcBef>
                          <a:spcPts val="810"/>
                        </a:spcBef>
                      </a:pPr>
                      <a:r>
                        <a:rPr sz="1800" spc="-15" dirty="0">
                          <a:solidFill>
                            <a:srgbClr val="4D4D4D"/>
                          </a:solidFill>
                          <a:latin typeface="Calibri"/>
                          <a:cs typeface="Calibri"/>
                        </a:rPr>
                        <a:t>Individual’s </a:t>
                      </a:r>
                      <a:r>
                        <a:rPr sz="1800" dirty="0">
                          <a:solidFill>
                            <a:srgbClr val="4D4D4D"/>
                          </a:solidFill>
                          <a:latin typeface="Calibri"/>
                          <a:cs typeface="Calibri"/>
                        </a:rPr>
                        <a:t>name, SSN, and </a:t>
                      </a:r>
                      <a:r>
                        <a:rPr sz="1800" spc="-5" dirty="0">
                          <a:solidFill>
                            <a:srgbClr val="4D4D4D"/>
                          </a:solidFill>
                          <a:latin typeface="Calibri"/>
                          <a:cs typeface="Calibri"/>
                        </a:rPr>
                        <a:t>DOB </a:t>
                      </a:r>
                      <a:r>
                        <a:rPr sz="1800" spc="-10" dirty="0">
                          <a:solidFill>
                            <a:srgbClr val="4D4D4D"/>
                          </a:solidFill>
                          <a:latin typeface="Calibri"/>
                          <a:cs typeface="Calibri"/>
                        </a:rPr>
                        <a:t>have </a:t>
                      </a:r>
                      <a:r>
                        <a:rPr sz="1800" dirty="0">
                          <a:solidFill>
                            <a:srgbClr val="4D4D4D"/>
                          </a:solidFill>
                          <a:latin typeface="Calibri"/>
                          <a:cs typeface="Calibri"/>
                        </a:rPr>
                        <a:t>been </a:t>
                      </a:r>
                      <a:r>
                        <a:rPr sz="1800" spc="-5" dirty="0">
                          <a:solidFill>
                            <a:srgbClr val="4D4D4D"/>
                          </a:solidFill>
                          <a:latin typeface="Calibri"/>
                          <a:cs typeface="Calibri"/>
                        </a:rPr>
                        <a:t>sent </a:t>
                      </a:r>
                      <a:r>
                        <a:rPr sz="1800" spc="-10" dirty="0">
                          <a:solidFill>
                            <a:srgbClr val="4D4D4D"/>
                          </a:solidFill>
                          <a:latin typeface="Calibri"/>
                          <a:cs typeface="Calibri"/>
                        </a:rPr>
                        <a:t>to </a:t>
                      </a:r>
                      <a:r>
                        <a:rPr sz="1800" spc="-5" dirty="0">
                          <a:solidFill>
                            <a:srgbClr val="4D4D4D"/>
                          </a:solidFill>
                          <a:latin typeface="Calibri"/>
                          <a:cs typeface="Calibri"/>
                        </a:rPr>
                        <a:t>SSA </a:t>
                      </a:r>
                      <a:r>
                        <a:rPr sz="1800" spc="-15" dirty="0">
                          <a:solidFill>
                            <a:srgbClr val="4D4D4D"/>
                          </a:solidFill>
                          <a:latin typeface="Calibri"/>
                          <a:cs typeface="Calibri"/>
                        </a:rPr>
                        <a:t>for </a:t>
                      </a:r>
                      <a:r>
                        <a:rPr sz="1800" spc="-10" dirty="0">
                          <a:solidFill>
                            <a:srgbClr val="4D4D4D"/>
                          </a:solidFill>
                          <a:latin typeface="Calibri"/>
                          <a:cs typeface="Calibri"/>
                        </a:rPr>
                        <a:t>verification </a:t>
                      </a:r>
                      <a:r>
                        <a:rPr sz="1800" dirty="0">
                          <a:solidFill>
                            <a:srgbClr val="4D4D4D"/>
                          </a:solidFill>
                          <a:latin typeface="Calibri"/>
                          <a:cs typeface="Calibri"/>
                        </a:rPr>
                        <a:t>and </a:t>
                      </a:r>
                      <a:r>
                        <a:rPr sz="1800" spc="-10" dirty="0">
                          <a:solidFill>
                            <a:srgbClr val="4D4D4D"/>
                          </a:solidFill>
                          <a:latin typeface="Calibri"/>
                          <a:cs typeface="Calibri"/>
                        </a:rPr>
                        <a:t>are  awaiting</a:t>
                      </a:r>
                      <a:r>
                        <a:rPr sz="1800" spc="10" dirty="0">
                          <a:solidFill>
                            <a:srgbClr val="4D4D4D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800" spc="-5" dirty="0">
                          <a:solidFill>
                            <a:srgbClr val="4D4D4D"/>
                          </a:solidFill>
                          <a:latin typeface="Calibri"/>
                          <a:cs typeface="Calibri"/>
                        </a:rPr>
                        <a:t>results.</a:t>
                      </a:r>
                      <a:endParaRPr sz="1800" dirty="0">
                        <a:latin typeface="Calibri"/>
                        <a:cs typeface="Calibri"/>
                      </a:endParaRPr>
                    </a:p>
                  </a:txBody>
                  <a:tcPr marL="0" marR="0" marT="102870" marB="0">
                    <a:solidFill>
                      <a:srgbClr val="D0D1D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85800">
                <a:tc>
                  <a:txBody>
                    <a:bodyPr/>
                    <a:lstStyle/>
                    <a:p>
                      <a:pPr marL="137160">
                        <a:lnSpc>
                          <a:spcPct val="100000"/>
                        </a:lnSpc>
                        <a:spcBef>
                          <a:spcPts val="810"/>
                        </a:spcBef>
                      </a:pPr>
                      <a:r>
                        <a:rPr sz="1800" b="1" spc="-15" dirty="0">
                          <a:solidFill>
                            <a:srgbClr val="4D4D4D"/>
                          </a:solidFill>
                          <a:latin typeface="Calibri"/>
                          <a:cs typeface="Calibri"/>
                        </a:rPr>
                        <a:t>Verified</a:t>
                      </a:r>
                      <a:endParaRPr sz="1800" dirty="0">
                        <a:latin typeface="Calibri"/>
                        <a:cs typeface="Calibri"/>
                      </a:endParaRPr>
                    </a:p>
                  </a:txBody>
                  <a:tcPr marL="0" marR="0" marT="102870" marB="0">
                    <a:solidFill>
                      <a:srgbClr val="D0D1D2"/>
                    </a:solidFill>
                  </a:tcPr>
                </a:tc>
                <a:tc>
                  <a:txBody>
                    <a:bodyPr/>
                    <a:lstStyle/>
                    <a:p>
                      <a:pPr marL="287020">
                        <a:lnSpc>
                          <a:spcPct val="100000"/>
                        </a:lnSpc>
                        <a:spcBef>
                          <a:spcPts val="810"/>
                        </a:spcBef>
                      </a:pPr>
                      <a:r>
                        <a:rPr sz="1800" spc="-15" dirty="0">
                          <a:solidFill>
                            <a:srgbClr val="4D4D4D"/>
                          </a:solidFill>
                          <a:latin typeface="Calibri"/>
                          <a:cs typeface="Calibri"/>
                        </a:rPr>
                        <a:t>Individual’s </a:t>
                      </a:r>
                      <a:r>
                        <a:rPr sz="1800" spc="-10" dirty="0">
                          <a:solidFill>
                            <a:srgbClr val="4D4D4D"/>
                          </a:solidFill>
                          <a:latin typeface="Calibri"/>
                          <a:cs typeface="Calibri"/>
                        </a:rPr>
                        <a:t>SSN/citizenship </a:t>
                      </a:r>
                      <a:r>
                        <a:rPr sz="1800" spc="-5" dirty="0">
                          <a:solidFill>
                            <a:srgbClr val="4D4D4D"/>
                          </a:solidFill>
                          <a:latin typeface="Calibri"/>
                          <a:cs typeface="Calibri"/>
                        </a:rPr>
                        <a:t>eligibility </a:t>
                      </a:r>
                      <a:r>
                        <a:rPr sz="1800" dirty="0">
                          <a:solidFill>
                            <a:srgbClr val="4D4D4D"/>
                          </a:solidFill>
                          <a:latin typeface="Calibri"/>
                          <a:cs typeface="Calibri"/>
                        </a:rPr>
                        <a:t>has been </a:t>
                      </a:r>
                      <a:r>
                        <a:rPr sz="1800" spc="-10" dirty="0">
                          <a:solidFill>
                            <a:srgbClr val="4D4D4D"/>
                          </a:solidFill>
                          <a:latin typeface="Calibri"/>
                          <a:cs typeface="Calibri"/>
                        </a:rPr>
                        <a:t>automatically </a:t>
                      </a:r>
                      <a:r>
                        <a:rPr sz="1800" spc="-5" dirty="0">
                          <a:solidFill>
                            <a:srgbClr val="4D4D4D"/>
                          </a:solidFill>
                          <a:latin typeface="Calibri"/>
                          <a:cs typeface="Calibri"/>
                        </a:rPr>
                        <a:t>verified by</a:t>
                      </a:r>
                      <a:r>
                        <a:rPr sz="1800" spc="150" dirty="0">
                          <a:solidFill>
                            <a:srgbClr val="4D4D4D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800" spc="-5" dirty="0">
                          <a:solidFill>
                            <a:srgbClr val="4D4D4D"/>
                          </a:solidFill>
                          <a:latin typeface="Calibri"/>
                          <a:cs typeface="Calibri"/>
                        </a:rPr>
                        <a:t>SSA.</a:t>
                      </a:r>
                      <a:endParaRPr sz="1800" dirty="0">
                        <a:latin typeface="Calibri"/>
                        <a:cs typeface="Calibri"/>
                      </a:endParaRPr>
                    </a:p>
                  </a:txBody>
                  <a:tcPr marL="0" marR="0" marT="102870" marB="0">
                    <a:solidFill>
                      <a:srgbClr val="D0D1D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96011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endParaRPr sz="1600" dirty="0">
                        <a:latin typeface="Times New Roman"/>
                        <a:cs typeface="Times New Roman"/>
                      </a:endParaRPr>
                    </a:p>
                    <a:p>
                      <a:pPr marL="137160">
                        <a:lnSpc>
                          <a:spcPct val="100000"/>
                        </a:lnSpc>
                      </a:pPr>
                      <a:r>
                        <a:rPr sz="1800" b="1" spc="-5" dirty="0">
                          <a:solidFill>
                            <a:srgbClr val="4D4D4D"/>
                          </a:solidFill>
                          <a:latin typeface="Calibri"/>
                          <a:cs typeface="Calibri"/>
                        </a:rPr>
                        <a:t>Returned</a:t>
                      </a:r>
                      <a:endParaRPr sz="1800" dirty="0">
                        <a:latin typeface="Calibri"/>
                        <a:cs typeface="Calibri"/>
                      </a:endParaRPr>
                    </a:p>
                  </a:txBody>
                  <a:tcPr marL="0" marR="0" marT="6350" marB="0">
                    <a:solidFill>
                      <a:srgbClr val="D0D1D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endParaRPr sz="1600" dirty="0">
                        <a:latin typeface="Times New Roman"/>
                        <a:cs typeface="Times New Roman"/>
                      </a:endParaRPr>
                    </a:p>
                    <a:p>
                      <a:pPr marL="287020" marR="354965">
                        <a:lnSpc>
                          <a:spcPct val="100000"/>
                        </a:lnSpc>
                      </a:pPr>
                      <a:r>
                        <a:rPr sz="1800" spc="-5" dirty="0">
                          <a:solidFill>
                            <a:srgbClr val="4D4D4D"/>
                          </a:solidFill>
                          <a:latin typeface="Calibri"/>
                          <a:cs typeface="Calibri"/>
                        </a:rPr>
                        <a:t>Individual </a:t>
                      </a:r>
                      <a:r>
                        <a:rPr sz="1800" spc="-10" dirty="0">
                          <a:solidFill>
                            <a:srgbClr val="4D4D4D"/>
                          </a:solidFill>
                          <a:latin typeface="Calibri"/>
                          <a:cs typeface="Calibri"/>
                        </a:rPr>
                        <a:t>was </a:t>
                      </a:r>
                      <a:r>
                        <a:rPr sz="1800" spc="-5" dirty="0">
                          <a:solidFill>
                            <a:srgbClr val="4D4D4D"/>
                          </a:solidFill>
                          <a:latin typeface="Calibri"/>
                          <a:cs typeface="Calibri"/>
                        </a:rPr>
                        <a:t>not verified </a:t>
                      </a:r>
                      <a:r>
                        <a:rPr sz="1800" spc="-10" dirty="0">
                          <a:solidFill>
                            <a:srgbClr val="4D4D4D"/>
                          </a:solidFill>
                          <a:latin typeface="Calibri"/>
                          <a:cs typeface="Calibri"/>
                        </a:rPr>
                        <a:t>automatically </a:t>
                      </a:r>
                      <a:r>
                        <a:rPr sz="1800" spc="-5" dirty="0">
                          <a:solidFill>
                            <a:srgbClr val="4D4D4D"/>
                          </a:solidFill>
                          <a:latin typeface="Calibri"/>
                          <a:cs typeface="Calibri"/>
                        </a:rPr>
                        <a:t>by SSA; document submission is </a:t>
                      </a:r>
                      <a:r>
                        <a:rPr sz="1800" spc="-10" dirty="0">
                          <a:solidFill>
                            <a:srgbClr val="4D4D4D"/>
                          </a:solidFill>
                          <a:latin typeface="Calibri"/>
                          <a:cs typeface="Calibri"/>
                        </a:rPr>
                        <a:t>required to  </a:t>
                      </a:r>
                      <a:r>
                        <a:rPr sz="1800" spc="-15" dirty="0">
                          <a:solidFill>
                            <a:srgbClr val="4D4D4D"/>
                          </a:solidFill>
                          <a:latin typeface="Calibri"/>
                          <a:cs typeface="Calibri"/>
                        </a:rPr>
                        <a:t>prove</a:t>
                      </a:r>
                      <a:r>
                        <a:rPr sz="1800" dirty="0">
                          <a:solidFill>
                            <a:srgbClr val="4D4D4D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800" spc="-15" dirty="0">
                          <a:solidFill>
                            <a:srgbClr val="4D4D4D"/>
                          </a:solidFill>
                          <a:latin typeface="Calibri"/>
                          <a:cs typeface="Calibri"/>
                        </a:rPr>
                        <a:t>eligibility.</a:t>
                      </a:r>
                      <a:endParaRPr sz="1800" dirty="0">
                        <a:latin typeface="Calibri"/>
                        <a:cs typeface="Calibri"/>
                      </a:endParaRPr>
                    </a:p>
                  </a:txBody>
                  <a:tcPr marL="0" marR="0" marT="6350" marB="0">
                    <a:solidFill>
                      <a:srgbClr val="D0D1D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822959">
                <a:tc>
                  <a:txBody>
                    <a:bodyPr/>
                    <a:lstStyle/>
                    <a:p>
                      <a:pPr marL="137160">
                        <a:lnSpc>
                          <a:spcPct val="100000"/>
                        </a:lnSpc>
                        <a:spcBef>
                          <a:spcPts val="810"/>
                        </a:spcBef>
                      </a:pPr>
                      <a:r>
                        <a:rPr sz="1800" b="1" spc="-5" dirty="0">
                          <a:solidFill>
                            <a:srgbClr val="4D4D4D"/>
                          </a:solidFill>
                          <a:latin typeface="Calibri"/>
                          <a:cs typeface="Calibri"/>
                        </a:rPr>
                        <a:t>Manually</a:t>
                      </a:r>
                      <a:r>
                        <a:rPr sz="1800" b="1" spc="-30" dirty="0">
                          <a:solidFill>
                            <a:srgbClr val="4D4D4D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800" b="1" spc="-15" dirty="0">
                          <a:solidFill>
                            <a:srgbClr val="4D4D4D"/>
                          </a:solidFill>
                          <a:latin typeface="Calibri"/>
                          <a:cs typeface="Calibri"/>
                        </a:rPr>
                        <a:t>Verified</a:t>
                      </a:r>
                      <a:endParaRPr sz="1800" dirty="0">
                        <a:latin typeface="Calibri"/>
                        <a:cs typeface="Calibri"/>
                      </a:endParaRPr>
                    </a:p>
                  </a:txBody>
                  <a:tcPr marL="0" marR="0" marT="102870" marB="0">
                    <a:solidFill>
                      <a:srgbClr val="D0D1D2"/>
                    </a:solidFill>
                  </a:tcPr>
                </a:tc>
                <a:tc>
                  <a:txBody>
                    <a:bodyPr/>
                    <a:lstStyle/>
                    <a:p>
                      <a:pPr marL="287020" marR="441959">
                        <a:lnSpc>
                          <a:spcPct val="100000"/>
                        </a:lnSpc>
                        <a:spcBef>
                          <a:spcPts val="810"/>
                        </a:spcBef>
                      </a:pPr>
                      <a:r>
                        <a:rPr sz="1800" spc="-15" dirty="0">
                          <a:solidFill>
                            <a:srgbClr val="4D4D4D"/>
                          </a:solidFill>
                          <a:latin typeface="Calibri"/>
                          <a:cs typeface="Calibri"/>
                        </a:rPr>
                        <a:t>Individual’s </a:t>
                      </a:r>
                      <a:r>
                        <a:rPr sz="1800" spc="-10" dirty="0">
                          <a:solidFill>
                            <a:srgbClr val="4D4D4D"/>
                          </a:solidFill>
                          <a:latin typeface="Calibri"/>
                          <a:cs typeface="Calibri"/>
                        </a:rPr>
                        <a:t>SSN/citizenship </a:t>
                      </a:r>
                      <a:r>
                        <a:rPr sz="1800" spc="-5" dirty="0">
                          <a:solidFill>
                            <a:srgbClr val="4D4D4D"/>
                          </a:solidFill>
                          <a:latin typeface="Calibri"/>
                          <a:cs typeface="Calibri"/>
                        </a:rPr>
                        <a:t>eligibility </a:t>
                      </a:r>
                      <a:r>
                        <a:rPr sz="1800" dirty="0">
                          <a:solidFill>
                            <a:srgbClr val="4D4D4D"/>
                          </a:solidFill>
                          <a:latin typeface="Calibri"/>
                          <a:cs typeface="Calibri"/>
                        </a:rPr>
                        <a:t>has been </a:t>
                      </a:r>
                      <a:r>
                        <a:rPr sz="1800" spc="-5" dirty="0">
                          <a:solidFill>
                            <a:srgbClr val="4D4D4D"/>
                          </a:solidFill>
                          <a:latin typeface="Calibri"/>
                          <a:cs typeface="Calibri"/>
                        </a:rPr>
                        <a:t>verified by </a:t>
                      </a:r>
                      <a:r>
                        <a:rPr sz="1800" dirty="0">
                          <a:solidFill>
                            <a:srgbClr val="4D4D4D"/>
                          </a:solidFill>
                          <a:latin typeface="Calibri"/>
                          <a:cs typeface="Calibri"/>
                        </a:rPr>
                        <a:t>CNCS based </a:t>
                      </a:r>
                      <a:r>
                        <a:rPr sz="1800" spc="-5" dirty="0">
                          <a:solidFill>
                            <a:srgbClr val="4D4D4D"/>
                          </a:solidFill>
                          <a:latin typeface="Calibri"/>
                          <a:cs typeface="Calibri"/>
                        </a:rPr>
                        <a:t>on </a:t>
                      </a:r>
                      <a:r>
                        <a:rPr sz="1800" spc="-10" dirty="0">
                          <a:solidFill>
                            <a:srgbClr val="4D4D4D"/>
                          </a:solidFill>
                          <a:latin typeface="Calibri"/>
                          <a:cs typeface="Calibri"/>
                        </a:rPr>
                        <a:t>submitted  documentation.</a:t>
                      </a:r>
                      <a:endParaRPr sz="1800" dirty="0">
                        <a:latin typeface="Calibri"/>
                        <a:cs typeface="Calibri"/>
                      </a:endParaRPr>
                    </a:p>
                  </a:txBody>
                  <a:tcPr marL="0" marR="0" marT="102870" marB="0">
                    <a:solidFill>
                      <a:srgbClr val="D0D1D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803908">
                <a:tc>
                  <a:txBody>
                    <a:bodyPr/>
                    <a:lstStyle/>
                    <a:p>
                      <a:pPr marL="137160">
                        <a:lnSpc>
                          <a:spcPct val="100000"/>
                        </a:lnSpc>
                        <a:spcBef>
                          <a:spcPts val="810"/>
                        </a:spcBef>
                      </a:pPr>
                      <a:r>
                        <a:rPr sz="1800" b="1" dirty="0">
                          <a:solidFill>
                            <a:srgbClr val="4D4D4D"/>
                          </a:solidFill>
                          <a:latin typeface="Calibri"/>
                          <a:cs typeface="Calibri"/>
                        </a:rPr>
                        <a:t>Cannot be</a:t>
                      </a:r>
                      <a:r>
                        <a:rPr sz="1800" b="1" spc="-50" dirty="0">
                          <a:solidFill>
                            <a:srgbClr val="4D4D4D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800" b="1" spc="-15" dirty="0">
                          <a:solidFill>
                            <a:srgbClr val="4D4D4D"/>
                          </a:solidFill>
                          <a:latin typeface="Calibri"/>
                          <a:cs typeface="Calibri"/>
                        </a:rPr>
                        <a:t>Verified</a:t>
                      </a:r>
                      <a:endParaRPr sz="1800" dirty="0">
                        <a:latin typeface="Calibri"/>
                        <a:cs typeface="Calibri"/>
                      </a:endParaRPr>
                    </a:p>
                  </a:txBody>
                  <a:tcPr marL="0" marR="0" marT="102870" marB="0">
                    <a:solidFill>
                      <a:srgbClr val="D0D1D2"/>
                    </a:solidFill>
                  </a:tcPr>
                </a:tc>
                <a:tc>
                  <a:txBody>
                    <a:bodyPr/>
                    <a:lstStyle/>
                    <a:p>
                      <a:pPr marL="287020">
                        <a:lnSpc>
                          <a:spcPct val="100000"/>
                        </a:lnSpc>
                        <a:spcBef>
                          <a:spcPts val="810"/>
                        </a:spcBef>
                      </a:pPr>
                      <a:r>
                        <a:rPr sz="1800" spc="-5" dirty="0">
                          <a:solidFill>
                            <a:srgbClr val="4D4D4D"/>
                          </a:solidFill>
                          <a:latin typeface="Calibri"/>
                          <a:cs typeface="Calibri"/>
                        </a:rPr>
                        <a:t>Individual </a:t>
                      </a:r>
                      <a:r>
                        <a:rPr sz="1800" dirty="0">
                          <a:solidFill>
                            <a:srgbClr val="4D4D4D"/>
                          </a:solidFill>
                          <a:latin typeface="Calibri"/>
                          <a:cs typeface="Calibri"/>
                        </a:rPr>
                        <a:t>has been </a:t>
                      </a:r>
                      <a:r>
                        <a:rPr sz="1800" spc="-10" dirty="0">
                          <a:solidFill>
                            <a:srgbClr val="4D4D4D"/>
                          </a:solidFill>
                          <a:latin typeface="Calibri"/>
                          <a:cs typeface="Calibri"/>
                        </a:rPr>
                        <a:t>proven </a:t>
                      </a:r>
                      <a:r>
                        <a:rPr sz="1800" spc="-5" dirty="0">
                          <a:solidFill>
                            <a:srgbClr val="4D4D4D"/>
                          </a:solidFill>
                          <a:latin typeface="Calibri"/>
                          <a:cs typeface="Calibri"/>
                        </a:rPr>
                        <a:t>not </a:t>
                      </a:r>
                      <a:r>
                        <a:rPr sz="1800" spc="-10" dirty="0">
                          <a:solidFill>
                            <a:srgbClr val="4D4D4D"/>
                          </a:solidFill>
                          <a:latin typeface="Calibri"/>
                          <a:cs typeface="Calibri"/>
                        </a:rPr>
                        <a:t>to </a:t>
                      </a:r>
                      <a:r>
                        <a:rPr sz="1800" dirty="0">
                          <a:solidFill>
                            <a:srgbClr val="4D4D4D"/>
                          </a:solidFill>
                          <a:latin typeface="Calibri"/>
                          <a:cs typeface="Calibri"/>
                        </a:rPr>
                        <a:t>be </a:t>
                      </a:r>
                      <a:r>
                        <a:rPr sz="1800" spc="-5" dirty="0">
                          <a:solidFill>
                            <a:srgbClr val="4D4D4D"/>
                          </a:solidFill>
                          <a:latin typeface="Calibri"/>
                          <a:cs typeface="Calibri"/>
                        </a:rPr>
                        <a:t>eligible with </a:t>
                      </a:r>
                      <a:r>
                        <a:rPr sz="1800" spc="-10" dirty="0">
                          <a:solidFill>
                            <a:srgbClr val="4D4D4D"/>
                          </a:solidFill>
                          <a:latin typeface="Calibri"/>
                          <a:cs typeface="Calibri"/>
                        </a:rPr>
                        <a:t>respect to </a:t>
                      </a:r>
                      <a:r>
                        <a:rPr sz="1800" dirty="0">
                          <a:solidFill>
                            <a:srgbClr val="4D4D4D"/>
                          </a:solidFill>
                          <a:latin typeface="Calibri"/>
                          <a:cs typeface="Calibri"/>
                        </a:rPr>
                        <a:t>SSN </a:t>
                      </a:r>
                      <a:r>
                        <a:rPr sz="1800" spc="-5" dirty="0">
                          <a:solidFill>
                            <a:srgbClr val="4D4D4D"/>
                          </a:solidFill>
                          <a:latin typeface="Calibri"/>
                          <a:cs typeface="Calibri"/>
                        </a:rPr>
                        <a:t>or</a:t>
                      </a:r>
                      <a:r>
                        <a:rPr sz="1800" spc="165" dirty="0">
                          <a:solidFill>
                            <a:srgbClr val="4D4D4D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800" spc="-10" dirty="0">
                          <a:solidFill>
                            <a:srgbClr val="4D4D4D"/>
                          </a:solidFill>
                          <a:latin typeface="Calibri"/>
                          <a:cs typeface="Calibri"/>
                        </a:rPr>
                        <a:t>citizenship.</a:t>
                      </a:r>
                      <a:endParaRPr sz="1800" dirty="0">
                        <a:latin typeface="Calibri"/>
                        <a:cs typeface="Calibri"/>
                      </a:endParaRPr>
                    </a:p>
                  </a:txBody>
                  <a:tcPr marL="0" marR="0" marT="102870" marB="0">
                    <a:solidFill>
                      <a:srgbClr val="D0D1D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</p:cSld>
  <p:clrMapOvr>
    <a:masterClrMapping/>
  </p:clrMapOvr>
  <p:transition spd="med">
    <p:fad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916941" y="699009"/>
            <a:ext cx="10521950" cy="387029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600" b="0" dirty="0">
                <a:solidFill>
                  <a:srgbClr val="888A8E"/>
                </a:solidFill>
                <a:latin typeface="Calibri Light"/>
                <a:cs typeface="Calibri Light"/>
              </a:rPr>
              <a:t>SSN &amp; </a:t>
            </a:r>
            <a:r>
              <a:rPr sz="3600" b="0" spc="-10" dirty="0">
                <a:solidFill>
                  <a:srgbClr val="888A8E"/>
                </a:solidFill>
                <a:latin typeface="Calibri Light"/>
                <a:cs typeface="Calibri Light"/>
              </a:rPr>
              <a:t>Citizenship</a:t>
            </a:r>
            <a:r>
              <a:rPr sz="3600" b="0" spc="-30" dirty="0">
                <a:solidFill>
                  <a:srgbClr val="888A8E"/>
                </a:solidFill>
                <a:latin typeface="Calibri Light"/>
                <a:cs typeface="Calibri Light"/>
              </a:rPr>
              <a:t> </a:t>
            </a:r>
            <a:r>
              <a:rPr sz="3600" b="0" spc="-20" dirty="0">
                <a:solidFill>
                  <a:srgbClr val="888A8E"/>
                </a:solidFill>
                <a:latin typeface="Calibri Light"/>
                <a:cs typeface="Calibri Light"/>
              </a:rPr>
              <a:t>Verification</a:t>
            </a:r>
            <a:endParaRPr sz="3600" dirty="0">
              <a:latin typeface="Calibri Light"/>
              <a:cs typeface="Calibri Light"/>
            </a:endParaRPr>
          </a:p>
          <a:p>
            <a:pPr>
              <a:lnSpc>
                <a:spcPct val="100000"/>
              </a:lnSpc>
              <a:spcBef>
                <a:spcPts val="30"/>
              </a:spcBef>
            </a:pPr>
            <a:endParaRPr sz="2200" dirty="0">
              <a:latin typeface="Times New Roman"/>
              <a:cs typeface="Times New Roman"/>
            </a:endParaRPr>
          </a:p>
          <a:p>
            <a:pPr marL="184785" marR="532130" indent="-172720">
              <a:lnSpc>
                <a:spcPts val="2590"/>
              </a:lnSpc>
              <a:buClr>
                <a:srgbClr val="EA8551"/>
              </a:buClr>
              <a:buFont typeface="Wingdings"/>
              <a:buChar char=""/>
              <a:tabLst>
                <a:tab pos="185420" algn="l"/>
              </a:tabLst>
            </a:pPr>
            <a:r>
              <a:rPr sz="2400" spc="-5" dirty="0">
                <a:solidFill>
                  <a:srgbClr val="4D4D4D"/>
                </a:solidFill>
                <a:latin typeface="Calibri"/>
                <a:cs typeface="Calibri"/>
              </a:rPr>
              <a:t>If not </a:t>
            </a:r>
            <a:r>
              <a:rPr sz="2400" spc="-10" dirty="0">
                <a:solidFill>
                  <a:srgbClr val="4D4D4D"/>
                </a:solidFill>
                <a:latin typeface="Calibri"/>
                <a:cs typeface="Calibri"/>
              </a:rPr>
              <a:t>automatically </a:t>
            </a:r>
            <a:r>
              <a:rPr sz="2400" spc="-5" dirty="0">
                <a:solidFill>
                  <a:srgbClr val="4D4D4D"/>
                </a:solidFill>
                <a:latin typeface="Calibri"/>
                <a:cs typeface="Calibri"/>
              </a:rPr>
              <a:t>verified </a:t>
            </a:r>
            <a:r>
              <a:rPr sz="2400" spc="-10" dirty="0">
                <a:solidFill>
                  <a:srgbClr val="4D4D4D"/>
                </a:solidFill>
                <a:latin typeface="Calibri"/>
                <a:cs typeface="Calibri"/>
              </a:rPr>
              <a:t>by </a:t>
            </a:r>
            <a:r>
              <a:rPr sz="2400" dirty="0">
                <a:solidFill>
                  <a:srgbClr val="4D4D4D"/>
                </a:solidFill>
                <a:latin typeface="Calibri"/>
                <a:cs typeface="Calibri"/>
              </a:rPr>
              <a:t>SSA, </a:t>
            </a:r>
            <a:r>
              <a:rPr sz="2400" spc="-5" dirty="0">
                <a:solidFill>
                  <a:srgbClr val="4D4D4D"/>
                </a:solidFill>
                <a:latin typeface="Calibri"/>
                <a:cs typeface="Calibri"/>
              </a:rPr>
              <a:t>the </a:t>
            </a:r>
            <a:r>
              <a:rPr sz="2400" spc="-15" dirty="0">
                <a:solidFill>
                  <a:srgbClr val="4D4D4D"/>
                </a:solidFill>
                <a:latin typeface="Calibri"/>
                <a:cs typeface="Calibri"/>
              </a:rPr>
              <a:t>program </a:t>
            </a:r>
            <a:r>
              <a:rPr sz="2400" spc="-10" dirty="0">
                <a:solidFill>
                  <a:srgbClr val="4D4D4D"/>
                </a:solidFill>
                <a:latin typeface="Calibri"/>
                <a:cs typeface="Calibri"/>
              </a:rPr>
              <a:t>receives notification </a:t>
            </a:r>
            <a:r>
              <a:rPr sz="2400" spc="-15" dirty="0">
                <a:solidFill>
                  <a:srgbClr val="4D4D4D"/>
                </a:solidFill>
                <a:latin typeface="Calibri"/>
                <a:cs typeface="Calibri"/>
              </a:rPr>
              <a:t>to </a:t>
            </a:r>
            <a:r>
              <a:rPr sz="2400" spc="-5" dirty="0">
                <a:solidFill>
                  <a:srgbClr val="4D4D4D"/>
                </a:solidFill>
                <a:latin typeface="Calibri"/>
                <a:cs typeface="Calibri"/>
              </a:rPr>
              <a:t>submit  additional</a:t>
            </a:r>
            <a:r>
              <a:rPr sz="2400" spc="-20" dirty="0">
                <a:solidFill>
                  <a:srgbClr val="4D4D4D"/>
                </a:solidFill>
                <a:latin typeface="Calibri"/>
                <a:cs typeface="Calibri"/>
              </a:rPr>
              <a:t> </a:t>
            </a:r>
            <a:r>
              <a:rPr sz="2400" spc="-10" dirty="0">
                <a:solidFill>
                  <a:srgbClr val="4D4D4D"/>
                </a:solidFill>
                <a:latin typeface="Calibri"/>
                <a:cs typeface="Calibri"/>
              </a:rPr>
              <a:t>documentation</a:t>
            </a:r>
            <a:endParaRPr sz="2400" dirty="0">
              <a:latin typeface="Calibri"/>
              <a:cs typeface="Calibri"/>
            </a:endParaRPr>
          </a:p>
          <a:p>
            <a:pPr marL="527685" lvl="1" indent="-172720">
              <a:lnSpc>
                <a:spcPct val="100000"/>
              </a:lnSpc>
              <a:spcBef>
                <a:spcPts val="85"/>
              </a:spcBef>
              <a:buClr>
                <a:srgbClr val="6697AC"/>
              </a:buClr>
              <a:buFont typeface="Arial"/>
              <a:buChar char="•"/>
              <a:tabLst>
                <a:tab pos="528320" algn="l"/>
              </a:tabLst>
            </a:pPr>
            <a:r>
              <a:rPr sz="2400" spc="-10" dirty="0">
                <a:solidFill>
                  <a:srgbClr val="4D4D4D"/>
                </a:solidFill>
                <a:latin typeface="Calibri"/>
                <a:cs typeface="Calibri"/>
              </a:rPr>
              <a:t>Citizenship verification: </a:t>
            </a:r>
            <a:r>
              <a:rPr sz="2400" dirty="0">
                <a:solidFill>
                  <a:srgbClr val="4D4D4D"/>
                </a:solidFill>
                <a:latin typeface="Calibri"/>
                <a:cs typeface="Calibri"/>
              </a:rPr>
              <a:t>see </a:t>
            </a:r>
            <a:r>
              <a:rPr sz="2400" spc="-5" dirty="0">
                <a:solidFill>
                  <a:srgbClr val="4D4D4D"/>
                </a:solidFill>
                <a:latin typeface="Calibri"/>
                <a:cs typeface="Calibri"/>
              </a:rPr>
              <a:t>45 </a:t>
            </a:r>
            <a:r>
              <a:rPr sz="2400" dirty="0">
                <a:solidFill>
                  <a:srgbClr val="4D4D4D"/>
                </a:solidFill>
                <a:latin typeface="Calibri"/>
                <a:cs typeface="Calibri"/>
              </a:rPr>
              <a:t>CFR</a:t>
            </a:r>
            <a:r>
              <a:rPr sz="2400" spc="-45" dirty="0">
                <a:solidFill>
                  <a:srgbClr val="4D4D4D"/>
                </a:solidFill>
                <a:latin typeface="Calibri"/>
                <a:cs typeface="Calibri"/>
              </a:rPr>
              <a:t> </a:t>
            </a:r>
            <a:r>
              <a:rPr sz="2400" spc="-5" dirty="0">
                <a:solidFill>
                  <a:srgbClr val="4D4D4D"/>
                </a:solidFill>
                <a:latin typeface="Calibri"/>
                <a:cs typeface="Calibri"/>
              </a:rPr>
              <a:t>2522.200</a:t>
            </a:r>
            <a:endParaRPr sz="2400" dirty="0">
              <a:latin typeface="Calibri"/>
              <a:cs typeface="Calibri"/>
            </a:endParaRPr>
          </a:p>
          <a:p>
            <a:pPr marL="527685" marR="5080" lvl="1" indent="-172720">
              <a:lnSpc>
                <a:spcPts val="2590"/>
              </a:lnSpc>
              <a:spcBef>
                <a:spcPts val="434"/>
              </a:spcBef>
              <a:buClr>
                <a:srgbClr val="6697AC"/>
              </a:buClr>
              <a:buFont typeface="Arial"/>
              <a:buChar char="•"/>
              <a:tabLst>
                <a:tab pos="528320" algn="l"/>
              </a:tabLst>
            </a:pPr>
            <a:r>
              <a:rPr sz="2400" dirty="0">
                <a:solidFill>
                  <a:srgbClr val="4D4D4D"/>
                </a:solidFill>
                <a:latin typeface="Calibri"/>
                <a:cs typeface="Calibri"/>
              </a:rPr>
              <a:t>SSN </a:t>
            </a:r>
            <a:r>
              <a:rPr sz="2400" spc="-10" dirty="0">
                <a:solidFill>
                  <a:srgbClr val="4D4D4D"/>
                </a:solidFill>
                <a:latin typeface="Calibri"/>
                <a:cs typeface="Calibri"/>
              </a:rPr>
              <a:t>verification: </a:t>
            </a:r>
            <a:r>
              <a:rPr sz="2400" spc="-5" dirty="0">
                <a:solidFill>
                  <a:srgbClr val="4D4D4D"/>
                </a:solidFill>
                <a:latin typeface="Calibri"/>
                <a:cs typeface="Calibri"/>
              </a:rPr>
              <a:t>social </a:t>
            </a:r>
            <a:r>
              <a:rPr sz="2400" dirty="0">
                <a:solidFill>
                  <a:srgbClr val="4D4D4D"/>
                </a:solidFill>
                <a:latin typeface="Calibri"/>
                <a:cs typeface="Calibri"/>
              </a:rPr>
              <a:t>security </a:t>
            </a:r>
            <a:r>
              <a:rPr sz="2400" spc="-15" dirty="0">
                <a:solidFill>
                  <a:srgbClr val="4D4D4D"/>
                </a:solidFill>
                <a:latin typeface="Calibri"/>
                <a:cs typeface="Calibri"/>
              </a:rPr>
              <a:t>card, </a:t>
            </a:r>
            <a:r>
              <a:rPr sz="2400" spc="-5" dirty="0">
                <a:solidFill>
                  <a:srgbClr val="4D4D4D"/>
                </a:solidFill>
                <a:latin typeface="Calibri"/>
                <a:cs typeface="Calibri"/>
              </a:rPr>
              <a:t>name change </a:t>
            </a:r>
            <a:r>
              <a:rPr sz="2400" spc="-10" dirty="0">
                <a:solidFill>
                  <a:srgbClr val="4D4D4D"/>
                </a:solidFill>
                <a:latin typeface="Calibri"/>
                <a:cs typeface="Calibri"/>
              </a:rPr>
              <a:t>documentation </a:t>
            </a:r>
            <a:r>
              <a:rPr sz="2400" dirty="0">
                <a:solidFill>
                  <a:srgbClr val="4D4D4D"/>
                </a:solidFill>
                <a:latin typeface="Calibri"/>
                <a:cs typeface="Calibri"/>
              </a:rPr>
              <a:t>(e.g. </a:t>
            </a:r>
            <a:r>
              <a:rPr sz="2400" spc="-5" dirty="0">
                <a:solidFill>
                  <a:srgbClr val="4D4D4D"/>
                </a:solidFill>
                <a:latin typeface="Calibri"/>
                <a:cs typeface="Calibri"/>
              </a:rPr>
              <a:t>marriage  </a:t>
            </a:r>
            <a:r>
              <a:rPr sz="2400" spc="-10" dirty="0">
                <a:solidFill>
                  <a:srgbClr val="4D4D4D"/>
                </a:solidFill>
                <a:latin typeface="Calibri"/>
                <a:cs typeface="Calibri"/>
              </a:rPr>
              <a:t>certificate, court </a:t>
            </a:r>
            <a:r>
              <a:rPr sz="2400" spc="-45" dirty="0">
                <a:solidFill>
                  <a:srgbClr val="4D4D4D"/>
                </a:solidFill>
                <a:latin typeface="Calibri"/>
                <a:cs typeface="Calibri"/>
              </a:rPr>
              <a:t>order,</a:t>
            </a:r>
            <a:r>
              <a:rPr sz="2400" spc="-30" dirty="0">
                <a:solidFill>
                  <a:srgbClr val="4D4D4D"/>
                </a:solidFill>
                <a:latin typeface="Calibri"/>
                <a:cs typeface="Calibri"/>
              </a:rPr>
              <a:t> </a:t>
            </a:r>
            <a:r>
              <a:rPr sz="2400" spc="-10" dirty="0">
                <a:solidFill>
                  <a:srgbClr val="4D4D4D"/>
                </a:solidFill>
                <a:latin typeface="Calibri"/>
                <a:cs typeface="Calibri"/>
              </a:rPr>
              <a:t>etc.)</a:t>
            </a:r>
            <a:endParaRPr sz="2400" dirty="0">
              <a:latin typeface="Calibri"/>
              <a:cs typeface="Calibri"/>
            </a:endParaRPr>
          </a:p>
          <a:p>
            <a:pPr marL="184785" indent="-172720">
              <a:lnSpc>
                <a:spcPct val="100000"/>
              </a:lnSpc>
              <a:spcBef>
                <a:spcPts val="480"/>
              </a:spcBef>
              <a:buClr>
                <a:srgbClr val="EA8551"/>
              </a:buClr>
              <a:buFont typeface="Wingdings"/>
              <a:buChar char=""/>
              <a:tabLst>
                <a:tab pos="185420" algn="l"/>
              </a:tabLst>
            </a:pPr>
            <a:r>
              <a:rPr sz="2400" spc="-10" dirty="0">
                <a:solidFill>
                  <a:srgbClr val="4D4D4D"/>
                </a:solidFill>
                <a:latin typeface="Calibri"/>
                <a:cs typeface="Calibri"/>
              </a:rPr>
              <a:t>Documentation </a:t>
            </a:r>
            <a:r>
              <a:rPr sz="2400" spc="-15" dirty="0">
                <a:solidFill>
                  <a:srgbClr val="4D4D4D"/>
                </a:solidFill>
                <a:latin typeface="Calibri"/>
                <a:cs typeface="Calibri"/>
              </a:rPr>
              <a:t>to </a:t>
            </a:r>
            <a:r>
              <a:rPr sz="2400" spc="-5" dirty="0">
                <a:solidFill>
                  <a:srgbClr val="4D4D4D"/>
                </a:solidFill>
                <a:latin typeface="Calibri"/>
                <a:cs typeface="Calibri"/>
              </a:rPr>
              <a:t>manually verify </a:t>
            </a:r>
            <a:r>
              <a:rPr sz="2400" spc="-10" dirty="0">
                <a:solidFill>
                  <a:srgbClr val="4D4D4D"/>
                </a:solidFill>
                <a:latin typeface="Calibri"/>
                <a:cs typeface="Calibri"/>
              </a:rPr>
              <a:t>SSN/citizenship </a:t>
            </a:r>
            <a:r>
              <a:rPr sz="2400" spc="-20" dirty="0">
                <a:solidFill>
                  <a:srgbClr val="4D4D4D"/>
                </a:solidFill>
                <a:latin typeface="Calibri"/>
                <a:cs typeface="Calibri"/>
              </a:rPr>
              <a:t>may </a:t>
            </a:r>
            <a:r>
              <a:rPr sz="2400" spc="-5" dirty="0">
                <a:solidFill>
                  <a:srgbClr val="4D4D4D"/>
                </a:solidFill>
                <a:latin typeface="Calibri"/>
                <a:cs typeface="Calibri"/>
              </a:rPr>
              <a:t>be </a:t>
            </a:r>
            <a:r>
              <a:rPr sz="2400" spc="-10" dirty="0">
                <a:solidFill>
                  <a:srgbClr val="4D4D4D"/>
                </a:solidFill>
                <a:latin typeface="Calibri"/>
                <a:cs typeface="Calibri"/>
              </a:rPr>
              <a:t>submitted two</a:t>
            </a:r>
            <a:r>
              <a:rPr sz="2400" spc="-15" dirty="0">
                <a:solidFill>
                  <a:srgbClr val="4D4D4D"/>
                </a:solidFill>
                <a:latin typeface="Calibri"/>
                <a:cs typeface="Calibri"/>
              </a:rPr>
              <a:t> </a:t>
            </a:r>
            <a:r>
              <a:rPr sz="2400" spc="-20" dirty="0">
                <a:solidFill>
                  <a:srgbClr val="4D4D4D"/>
                </a:solidFill>
                <a:latin typeface="Calibri"/>
                <a:cs typeface="Calibri"/>
              </a:rPr>
              <a:t>ways:</a:t>
            </a:r>
            <a:endParaRPr sz="2400" dirty="0">
              <a:latin typeface="Calibri"/>
              <a:cs typeface="Calibri"/>
            </a:endParaRPr>
          </a:p>
          <a:p>
            <a:pPr marL="812800" indent="-457200">
              <a:lnSpc>
                <a:spcPct val="100000"/>
              </a:lnSpc>
              <a:spcBef>
                <a:spcPts val="105"/>
              </a:spcBef>
              <a:buClr>
                <a:srgbClr val="6697AC"/>
              </a:buClr>
              <a:buAutoNum type="arabicParenR"/>
              <a:tabLst>
                <a:tab pos="812165" algn="l"/>
                <a:tab pos="812800" algn="l"/>
              </a:tabLst>
            </a:pPr>
            <a:r>
              <a:rPr sz="2400" spc="-10" dirty="0">
                <a:solidFill>
                  <a:srgbClr val="4D4D4D"/>
                </a:solidFill>
                <a:latin typeface="Calibri"/>
                <a:cs typeface="Calibri"/>
              </a:rPr>
              <a:t>Submitted </a:t>
            </a:r>
            <a:r>
              <a:rPr sz="2400" spc="-5" dirty="0">
                <a:solidFill>
                  <a:srgbClr val="4D4D4D"/>
                </a:solidFill>
                <a:latin typeface="Calibri"/>
                <a:cs typeface="Calibri"/>
              </a:rPr>
              <a:t>directly </a:t>
            </a:r>
            <a:r>
              <a:rPr sz="2400" spc="-10" dirty="0">
                <a:solidFill>
                  <a:srgbClr val="4D4D4D"/>
                </a:solidFill>
                <a:latin typeface="Calibri"/>
                <a:cs typeface="Calibri"/>
              </a:rPr>
              <a:t>by </a:t>
            </a:r>
            <a:r>
              <a:rPr sz="2400" dirty="0">
                <a:solidFill>
                  <a:srgbClr val="4D4D4D"/>
                </a:solidFill>
                <a:latin typeface="Calibri"/>
                <a:cs typeface="Calibri"/>
              </a:rPr>
              <a:t>the </a:t>
            </a:r>
            <a:r>
              <a:rPr sz="2400" spc="-15" dirty="0">
                <a:solidFill>
                  <a:srgbClr val="4D4D4D"/>
                </a:solidFill>
                <a:latin typeface="Calibri"/>
                <a:cs typeface="Calibri"/>
              </a:rPr>
              <a:t>program to</a:t>
            </a:r>
            <a:r>
              <a:rPr sz="2400" spc="-45" dirty="0">
                <a:solidFill>
                  <a:srgbClr val="4D4D4D"/>
                </a:solidFill>
                <a:latin typeface="Calibri"/>
                <a:cs typeface="Calibri"/>
              </a:rPr>
              <a:t> </a:t>
            </a:r>
            <a:r>
              <a:rPr sz="2400" spc="-5" dirty="0">
                <a:solidFill>
                  <a:srgbClr val="4D4D4D"/>
                </a:solidFill>
                <a:latin typeface="Calibri"/>
                <a:cs typeface="Calibri"/>
              </a:rPr>
              <a:t>CNCS</a:t>
            </a:r>
            <a:endParaRPr sz="2400" dirty="0">
              <a:latin typeface="Calibri"/>
              <a:cs typeface="Calibri"/>
            </a:endParaRPr>
          </a:p>
          <a:p>
            <a:pPr marL="812800" indent="-457200">
              <a:lnSpc>
                <a:spcPct val="100000"/>
              </a:lnSpc>
              <a:spcBef>
                <a:spcPts val="110"/>
              </a:spcBef>
              <a:buClr>
                <a:srgbClr val="6697AC"/>
              </a:buClr>
              <a:buAutoNum type="arabicParenR"/>
              <a:tabLst>
                <a:tab pos="812165" algn="l"/>
                <a:tab pos="812800" algn="l"/>
              </a:tabLst>
            </a:pPr>
            <a:r>
              <a:rPr sz="2400" spc="-10" dirty="0">
                <a:solidFill>
                  <a:srgbClr val="4D4D4D"/>
                </a:solidFill>
                <a:latin typeface="Calibri"/>
                <a:cs typeface="Calibri"/>
              </a:rPr>
              <a:t>Sent </a:t>
            </a:r>
            <a:r>
              <a:rPr sz="2400" spc="-15" dirty="0">
                <a:solidFill>
                  <a:srgbClr val="4D4D4D"/>
                </a:solidFill>
                <a:latin typeface="Calibri"/>
                <a:cs typeface="Calibri"/>
              </a:rPr>
              <a:t>to </a:t>
            </a:r>
            <a:r>
              <a:rPr sz="2400" spc="-10" dirty="0">
                <a:solidFill>
                  <a:srgbClr val="4D4D4D"/>
                </a:solidFill>
                <a:latin typeface="Calibri"/>
                <a:cs typeface="Calibri"/>
              </a:rPr>
              <a:t>your </a:t>
            </a:r>
            <a:r>
              <a:rPr lang="en-US" sz="2400" spc="-10" dirty="0">
                <a:solidFill>
                  <a:srgbClr val="4D4D4D"/>
                </a:solidFill>
                <a:latin typeface="Calibri"/>
                <a:cs typeface="Calibri"/>
              </a:rPr>
              <a:t>assigned</a:t>
            </a:r>
            <a:r>
              <a:rPr sz="2400" spc="-10" dirty="0">
                <a:solidFill>
                  <a:srgbClr val="4D4D4D"/>
                </a:solidFill>
                <a:latin typeface="Calibri"/>
                <a:cs typeface="Calibri"/>
              </a:rPr>
              <a:t> </a:t>
            </a:r>
            <a:r>
              <a:rPr sz="2400" spc="-15" dirty="0">
                <a:solidFill>
                  <a:srgbClr val="4D4D4D"/>
                </a:solidFill>
                <a:latin typeface="Calibri"/>
                <a:cs typeface="Calibri"/>
              </a:rPr>
              <a:t>Program</a:t>
            </a:r>
            <a:r>
              <a:rPr sz="2400" spc="-30" dirty="0">
                <a:solidFill>
                  <a:srgbClr val="4D4D4D"/>
                </a:solidFill>
                <a:latin typeface="Calibri"/>
                <a:cs typeface="Calibri"/>
              </a:rPr>
              <a:t> </a:t>
            </a:r>
            <a:r>
              <a:rPr sz="2400" spc="-5" dirty="0">
                <a:solidFill>
                  <a:srgbClr val="4D4D4D"/>
                </a:solidFill>
                <a:latin typeface="Calibri"/>
                <a:cs typeface="Calibri"/>
              </a:rPr>
              <a:t>Officer</a:t>
            </a:r>
            <a:endParaRPr sz="2400" dirty="0">
              <a:latin typeface="Calibri"/>
              <a:cs typeface="Calibri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ts val="955"/>
              </a:lnSpc>
            </a:pPr>
            <a:fld id="{81D60167-4931-47E6-BA6A-407CBD079E47}" type="slidenum">
              <a:rPr dirty="0"/>
              <a:t>17</a:t>
            </a:fld>
            <a:endParaRPr dirty="0"/>
          </a:p>
        </p:txBody>
      </p:sp>
    </p:spTree>
  </p:cSld>
  <p:clrMapOvr>
    <a:masterClrMapping/>
  </p:clrMapOvr>
  <p:transition spd="med">
    <p:fad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952628" y="517298"/>
            <a:ext cx="9674858" cy="56682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sz="3600" b="0" spc="-15" dirty="0">
                <a:solidFill>
                  <a:srgbClr val="888A8E"/>
                </a:solidFill>
                <a:latin typeface="Calibri Light"/>
                <a:cs typeface="Calibri Light"/>
              </a:rPr>
              <a:t>Program-Led </a:t>
            </a:r>
            <a:r>
              <a:rPr sz="3600" b="0" spc="-5" dirty="0">
                <a:solidFill>
                  <a:srgbClr val="888A8E"/>
                </a:solidFill>
                <a:latin typeface="Calibri Light"/>
                <a:cs typeface="Calibri Light"/>
              </a:rPr>
              <a:t>Manual</a:t>
            </a:r>
            <a:r>
              <a:rPr sz="3600" b="0" spc="-25" dirty="0">
                <a:solidFill>
                  <a:srgbClr val="888A8E"/>
                </a:solidFill>
                <a:latin typeface="Calibri Light"/>
                <a:cs typeface="Calibri Light"/>
              </a:rPr>
              <a:t> </a:t>
            </a:r>
            <a:r>
              <a:rPr sz="3600" b="0" spc="-20" dirty="0">
                <a:solidFill>
                  <a:srgbClr val="888A8E"/>
                </a:solidFill>
                <a:latin typeface="Calibri Light"/>
                <a:cs typeface="Calibri Light"/>
              </a:rPr>
              <a:t>Verification</a:t>
            </a:r>
            <a:endParaRPr sz="3600" dirty="0">
              <a:latin typeface="Calibri Light"/>
              <a:cs typeface="Calibri Light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916939" y="1348234"/>
            <a:ext cx="4850765" cy="2139315"/>
          </a:xfrm>
          <a:prstGeom prst="rect">
            <a:avLst/>
          </a:prstGeom>
        </p:spPr>
        <p:txBody>
          <a:bodyPr vert="horz" wrap="square" lIns="0" tIns="53975" rIns="0" bIns="0" rtlCol="0">
            <a:spAutoFit/>
          </a:bodyPr>
          <a:lstStyle/>
          <a:p>
            <a:pPr marL="184785" marR="207645" indent="-172720">
              <a:lnSpc>
                <a:spcPts val="2590"/>
              </a:lnSpc>
              <a:spcBef>
                <a:spcPts val="425"/>
              </a:spcBef>
              <a:buClr>
                <a:srgbClr val="EA8551"/>
              </a:buClr>
              <a:buFont typeface="Wingdings"/>
              <a:buChar char=""/>
              <a:tabLst>
                <a:tab pos="185420" algn="l"/>
              </a:tabLst>
            </a:pPr>
            <a:r>
              <a:rPr sz="2400" spc="-5" dirty="0">
                <a:solidFill>
                  <a:srgbClr val="4D4D4D"/>
                </a:solidFill>
                <a:latin typeface="Calibri"/>
                <a:cs typeface="Calibri"/>
              </a:rPr>
              <a:t>The </a:t>
            </a:r>
            <a:r>
              <a:rPr sz="2400" spc="-15" dirty="0">
                <a:solidFill>
                  <a:srgbClr val="4D4D4D"/>
                </a:solidFill>
                <a:latin typeface="Calibri"/>
                <a:cs typeface="Calibri"/>
              </a:rPr>
              <a:t>program </a:t>
            </a:r>
            <a:r>
              <a:rPr sz="2400" spc="-10" dirty="0">
                <a:solidFill>
                  <a:srgbClr val="4D4D4D"/>
                </a:solidFill>
                <a:latin typeface="Calibri"/>
                <a:cs typeface="Calibri"/>
              </a:rPr>
              <a:t>requests </a:t>
            </a:r>
            <a:r>
              <a:rPr sz="2400" dirty="0">
                <a:solidFill>
                  <a:srgbClr val="4D4D4D"/>
                </a:solidFill>
                <a:latin typeface="Calibri"/>
                <a:cs typeface="Calibri"/>
              </a:rPr>
              <a:t>a </a:t>
            </a:r>
            <a:r>
              <a:rPr sz="2400" spc="-10" dirty="0">
                <a:solidFill>
                  <a:srgbClr val="4D4D4D"/>
                </a:solidFill>
                <a:latin typeface="Calibri"/>
                <a:cs typeface="Calibri"/>
              </a:rPr>
              <a:t>Secure </a:t>
            </a:r>
            <a:r>
              <a:rPr sz="2400" dirty="0">
                <a:solidFill>
                  <a:srgbClr val="4D4D4D"/>
                </a:solidFill>
                <a:latin typeface="Calibri"/>
                <a:cs typeface="Calibri"/>
              </a:rPr>
              <a:t>File  </a:t>
            </a:r>
            <a:r>
              <a:rPr sz="2400" spc="-5" dirty="0">
                <a:solidFill>
                  <a:srgbClr val="4D4D4D"/>
                </a:solidFill>
                <a:latin typeface="Calibri"/>
                <a:cs typeface="Calibri"/>
              </a:rPr>
              <a:t>Link </a:t>
            </a:r>
            <a:r>
              <a:rPr sz="2400" spc="-15" dirty="0">
                <a:solidFill>
                  <a:srgbClr val="4D4D4D"/>
                </a:solidFill>
                <a:latin typeface="Calibri"/>
                <a:cs typeface="Calibri"/>
              </a:rPr>
              <a:t>from </a:t>
            </a:r>
            <a:r>
              <a:rPr sz="2400" dirty="0">
                <a:solidFill>
                  <a:srgbClr val="4D4D4D"/>
                </a:solidFill>
                <a:latin typeface="Calibri"/>
                <a:cs typeface="Calibri"/>
              </a:rPr>
              <a:t>the </a:t>
            </a:r>
            <a:r>
              <a:rPr sz="2400" spc="-5" dirty="0">
                <a:solidFill>
                  <a:srgbClr val="4D4D4D"/>
                </a:solidFill>
                <a:latin typeface="Calibri"/>
                <a:cs typeface="Calibri"/>
              </a:rPr>
              <a:t>CNCS </a:t>
            </a:r>
            <a:r>
              <a:rPr sz="2400" spc="-10" dirty="0">
                <a:solidFill>
                  <a:srgbClr val="4D4D4D"/>
                </a:solidFill>
                <a:latin typeface="Calibri"/>
                <a:cs typeface="Calibri"/>
              </a:rPr>
              <a:t>National </a:t>
            </a:r>
            <a:r>
              <a:rPr sz="2400" dirty="0">
                <a:solidFill>
                  <a:srgbClr val="4D4D4D"/>
                </a:solidFill>
                <a:latin typeface="Calibri"/>
                <a:cs typeface="Calibri"/>
              </a:rPr>
              <a:t>Service  </a:t>
            </a:r>
            <a:r>
              <a:rPr sz="2400" spc="-5" dirty="0">
                <a:solidFill>
                  <a:srgbClr val="4D4D4D"/>
                </a:solidFill>
                <a:latin typeface="Calibri"/>
                <a:cs typeface="Calibri"/>
              </a:rPr>
              <a:t>Hotline and submits </a:t>
            </a:r>
            <a:r>
              <a:rPr sz="2400" dirty="0">
                <a:solidFill>
                  <a:srgbClr val="4D4D4D"/>
                </a:solidFill>
                <a:latin typeface="Calibri"/>
                <a:cs typeface="Calibri"/>
              </a:rPr>
              <a:t>the necessary  </a:t>
            </a:r>
            <a:r>
              <a:rPr sz="2400" spc="-5" dirty="0">
                <a:solidFill>
                  <a:srgbClr val="4D4D4D"/>
                </a:solidFill>
                <a:latin typeface="Calibri"/>
                <a:cs typeface="Calibri"/>
              </a:rPr>
              <a:t>documents.</a:t>
            </a:r>
            <a:endParaRPr sz="2400" dirty="0">
              <a:latin typeface="Calibri"/>
              <a:cs typeface="Calibri"/>
            </a:endParaRPr>
          </a:p>
          <a:p>
            <a:pPr marL="184785" marR="5080" indent="-172720">
              <a:lnSpc>
                <a:spcPts val="2590"/>
              </a:lnSpc>
              <a:spcBef>
                <a:spcPts val="815"/>
              </a:spcBef>
              <a:buClr>
                <a:srgbClr val="EA8551"/>
              </a:buClr>
              <a:buFont typeface="Wingdings"/>
              <a:buChar char=""/>
              <a:tabLst>
                <a:tab pos="185420" algn="l"/>
              </a:tabLst>
            </a:pPr>
            <a:r>
              <a:rPr sz="2400" dirty="0">
                <a:solidFill>
                  <a:srgbClr val="4D4D4D"/>
                </a:solidFill>
                <a:latin typeface="Calibri"/>
                <a:cs typeface="Calibri"/>
              </a:rPr>
              <a:t>Call </a:t>
            </a:r>
            <a:r>
              <a:rPr sz="2400" spc="-5" dirty="0">
                <a:solidFill>
                  <a:srgbClr val="4D4D4D"/>
                </a:solidFill>
                <a:latin typeface="Calibri"/>
                <a:cs typeface="Calibri"/>
              </a:rPr>
              <a:t>1-800-942-2677 or submit </a:t>
            </a:r>
            <a:r>
              <a:rPr sz="2400" spc="-10" dirty="0">
                <a:solidFill>
                  <a:srgbClr val="4D4D4D"/>
                </a:solidFill>
                <a:latin typeface="Calibri"/>
                <a:cs typeface="Calibri"/>
              </a:rPr>
              <a:t>web  </a:t>
            </a:r>
            <a:r>
              <a:rPr sz="2400" spc="-15" dirty="0">
                <a:solidFill>
                  <a:srgbClr val="4D4D4D"/>
                </a:solidFill>
                <a:latin typeface="Calibri"/>
                <a:cs typeface="Calibri"/>
              </a:rPr>
              <a:t>form at</a:t>
            </a:r>
            <a:r>
              <a:rPr sz="2400" spc="-60" dirty="0">
                <a:solidFill>
                  <a:srgbClr val="0562C1"/>
                </a:solidFill>
                <a:latin typeface="Calibri"/>
                <a:cs typeface="Calibri"/>
              </a:rPr>
              <a:t> </a:t>
            </a:r>
            <a:r>
              <a:rPr sz="2400" u="heavy" spc="-5" dirty="0">
                <a:solidFill>
                  <a:srgbClr val="0562C1"/>
                </a:solidFill>
                <a:uFill>
                  <a:solidFill>
                    <a:srgbClr val="0562C1"/>
                  </a:solidFill>
                </a:uFill>
                <a:latin typeface="Calibri"/>
                <a:cs typeface="Calibri"/>
                <a:hlinkClick r:id="rId2"/>
              </a:rPr>
              <a:t>questions.nationalservice.gov</a:t>
            </a:r>
            <a:endParaRPr sz="2400" dirty="0">
              <a:latin typeface="Calibri"/>
              <a:cs typeface="Calibri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6250940" y="1282702"/>
            <a:ext cx="4833620" cy="3623945"/>
          </a:xfrm>
          <a:prstGeom prst="rect">
            <a:avLst/>
          </a:prstGeom>
        </p:spPr>
        <p:txBody>
          <a:bodyPr vert="horz" wrap="square" lIns="0" tIns="7810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615"/>
              </a:spcBef>
            </a:pPr>
            <a:r>
              <a:rPr sz="2400" b="1" spc="-10" dirty="0">
                <a:solidFill>
                  <a:srgbClr val="6697AC"/>
                </a:solidFill>
                <a:latin typeface="Calibri"/>
                <a:cs typeface="Calibri"/>
              </a:rPr>
              <a:t>Best</a:t>
            </a:r>
            <a:r>
              <a:rPr sz="2400" b="1" dirty="0">
                <a:solidFill>
                  <a:srgbClr val="6697AC"/>
                </a:solidFill>
                <a:latin typeface="Calibri"/>
                <a:cs typeface="Calibri"/>
              </a:rPr>
              <a:t> </a:t>
            </a:r>
            <a:r>
              <a:rPr sz="2400" b="1" spc="-10" dirty="0">
                <a:solidFill>
                  <a:srgbClr val="6697AC"/>
                </a:solidFill>
                <a:latin typeface="Calibri"/>
                <a:cs typeface="Calibri"/>
              </a:rPr>
              <a:t>practices:</a:t>
            </a:r>
            <a:endParaRPr sz="2400" dirty="0">
              <a:latin typeface="Calibri"/>
              <a:cs typeface="Calibri"/>
            </a:endParaRPr>
          </a:p>
          <a:p>
            <a:pPr marL="184785" marR="39370" indent="-172720">
              <a:lnSpc>
                <a:spcPts val="2590"/>
              </a:lnSpc>
              <a:spcBef>
                <a:spcPts val="844"/>
              </a:spcBef>
              <a:buClr>
                <a:srgbClr val="EA8551"/>
              </a:buClr>
              <a:buFont typeface="Wingdings"/>
              <a:buChar char=""/>
              <a:tabLst>
                <a:tab pos="185420" algn="l"/>
              </a:tabLst>
            </a:pPr>
            <a:r>
              <a:rPr sz="2400" spc="-15" dirty="0">
                <a:solidFill>
                  <a:srgbClr val="4D4D4D"/>
                </a:solidFill>
                <a:latin typeface="Calibri"/>
                <a:cs typeface="Calibri"/>
              </a:rPr>
              <a:t>Indicate </a:t>
            </a:r>
            <a:r>
              <a:rPr sz="2400" spc="-10" dirty="0">
                <a:solidFill>
                  <a:srgbClr val="4D4D4D"/>
                </a:solidFill>
                <a:latin typeface="Calibri"/>
                <a:cs typeface="Calibri"/>
              </a:rPr>
              <a:t>that you </a:t>
            </a:r>
            <a:r>
              <a:rPr sz="2400" spc="-15" dirty="0">
                <a:solidFill>
                  <a:srgbClr val="4D4D4D"/>
                </a:solidFill>
                <a:latin typeface="Calibri"/>
                <a:cs typeface="Calibri"/>
              </a:rPr>
              <a:t>are </a:t>
            </a:r>
            <a:r>
              <a:rPr sz="2400" dirty="0">
                <a:solidFill>
                  <a:srgbClr val="4D4D4D"/>
                </a:solidFill>
                <a:latin typeface="Calibri"/>
                <a:cs typeface="Calibri"/>
              </a:rPr>
              <a:t>a </a:t>
            </a:r>
            <a:r>
              <a:rPr sz="2400" spc="-15" dirty="0">
                <a:solidFill>
                  <a:srgbClr val="4D4D4D"/>
                </a:solidFill>
                <a:latin typeface="Calibri"/>
                <a:cs typeface="Calibri"/>
              </a:rPr>
              <a:t>State </a:t>
            </a:r>
            <a:r>
              <a:rPr sz="2400" spc="-5" dirty="0">
                <a:solidFill>
                  <a:srgbClr val="4D4D4D"/>
                </a:solidFill>
                <a:latin typeface="Calibri"/>
                <a:cs typeface="Calibri"/>
              </a:rPr>
              <a:t>and  </a:t>
            </a:r>
            <a:r>
              <a:rPr sz="2400" spc="-10" dirty="0">
                <a:solidFill>
                  <a:srgbClr val="4D4D4D"/>
                </a:solidFill>
                <a:latin typeface="Calibri"/>
                <a:cs typeface="Calibri"/>
              </a:rPr>
              <a:t>National </a:t>
            </a:r>
            <a:r>
              <a:rPr sz="2400" spc="-15" dirty="0">
                <a:solidFill>
                  <a:srgbClr val="4D4D4D"/>
                </a:solidFill>
                <a:latin typeface="Calibri"/>
                <a:cs typeface="Calibri"/>
              </a:rPr>
              <a:t>program </a:t>
            </a:r>
            <a:r>
              <a:rPr sz="2400" spc="-10" dirty="0">
                <a:solidFill>
                  <a:srgbClr val="4D4D4D"/>
                </a:solidFill>
                <a:latin typeface="Calibri"/>
                <a:cs typeface="Calibri"/>
              </a:rPr>
              <a:t>enrolling current  </a:t>
            </a:r>
            <a:r>
              <a:rPr sz="2400" spc="-5" dirty="0">
                <a:solidFill>
                  <a:srgbClr val="4D4D4D"/>
                </a:solidFill>
                <a:latin typeface="Calibri"/>
                <a:cs typeface="Calibri"/>
              </a:rPr>
              <a:t>members and </a:t>
            </a:r>
            <a:r>
              <a:rPr sz="2400" dirty="0">
                <a:solidFill>
                  <a:srgbClr val="4D4D4D"/>
                </a:solidFill>
                <a:latin typeface="Calibri"/>
                <a:cs typeface="Calibri"/>
              </a:rPr>
              <a:t>need a </a:t>
            </a:r>
            <a:r>
              <a:rPr sz="2400" spc="-5" dirty="0">
                <a:solidFill>
                  <a:srgbClr val="4D4D4D"/>
                </a:solidFill>
                <a:latin typeface="Calibri"/>
                <a:cs typeface="Calibri"/>
              </a:rPr>
              <a:t>Secure </a:t>
            </a:r>
            <a:r>
              <a:rPr sz="2400" dirty="0">
                <a:solidFill>
                  <a:srgbClr val="4D4D4D"/>
                </a:solidFill>
                <a:latin typeface="Calibri"/>
                <a:cs typeface="Calibri"/>
              </a:rPr>
              <a:t>File </a:t>
            </a:r>
            <a:r>
              <a:rPr sz="2400" spc="-5" dirty="0">
                <a:solidFill>
                  <a:srgbClr val="4D4D4D"/>
                </a:solidFill>
                <a:latin typeface="Calibri"/>
                <a:cs typeface="Calibri"/>
              </a:rPr>
              <a:t>Link  </a:t>
            </a:r>
            <a:r>
              <a:rPr sz="2400" spc="-15" dirty="0">
                <a:solidFill>
                  <a:srgbClr val="4D4D4D"/>
                </a:solidFill>
                <a:latin typeface="Calibri"/>
                <a:cs typeface="Calibri"/>
              </a:rPr>
              <a:t>to </a:t>
            </a:r>
            <a:r>
              <a:rPr sz="2400" spc="-5" dirty="0">
                <a:solidFill>
                  <a:srgbClr val="4D4D4D"/>
                </a:solidFill>
                <a:latin typeface="Calibri"/>
                <a:cs typeface="Calibri"/>
              </a:rPr>
              <a:t>submit </a:t>
            </a:r>
            <a:r>
              <a:rPr sz="2400" spc="-10" dirty="0">
                <a:solidFill>
                  <a:srgbClr val="4D4D4D"/>
                </a:solidFill>
                <a:latin typeface="Calibri"/>
                <a:cs typeface="Calibri"/>
              </a:rPr>
              <a:t>SSN/citizenship verification  documentation.</a:t>
            </a:r>
            <a:endParaRPr sz="2400" dirty="0">
              <a:latin typeface="Calibri"/>
              <a:cs typeface="Calibri"/>
            </a:endParaRPr>
          </a:p>
          <a:p>
            <a:pPr marL="184785" marR="5080" indent="-172720">
              <a:lnSpc>
                <a:spcPts val="2590"/>
              </a:lnSpc>
              <a:spcBef>
                <a:spcPts val="810"/>
              </a:spcBef>
              <a:buClr>
                <a:srgbClr val="EA8551"/>
              </a:buClr>
              <a:buFont typeface="Wingdings"/>
              <a:buChar char=""/>
              <a:tabLst>
                <a:tab pos="185420" algn="l"/>
              </a:tabLst>
            </a:pPr>
            <a:r>
              <a:rPr sz="2400" spc="-5" dirty="0">
                <a:solidFill>
                  <a:srgbClr val="4D4D4D"/>
                </a:solidFill>
                <a:latin typeface="Calibri"/>
                <a:cs typeface="Calibri"/>
              </a:rPr>
              <a:t>If </a:t>
            </a:r>
            <a:r>
              <a:rPr sz="2400" dirty="0">
                <a:solidFill>
                  <a:srgbClr val="4D4D4D"/>
                </a:solidFill>
                <a:latin typeface="Calibri"/>
                <a:cs typeface="Calibri"/>
              </a:rPr>
              <a:t>the </a:t>
            </a:r>
            <a:r>
              <a:rPr sz="2400" spc="-15" dirty="0">
                <a:solidFill>
                  <a:srgbClr val="4D4D4D"/>
                </a:solidFill>
                <a:latin typeface="Calibri"/>
                <a:cs typeface="Calibri"/>
              </a:rPr>
              <a:t>program </a:t>
            </a:r>
            <a:r>
              <a:rPr sz="2400" spc="-5" dirty="0">
                <a:solidFill>
                  <a:srgbClr val="4D4D4D"/>
                </a:solidFill>
                <a:latin typeface="Calibri"/>
                <a:cs typeface="Calibri"/>
              </a:rPr>
              <a:t>has multiple individual  cases requiring </a:t>
            </a:r>
            <a:r>
              <a:rPr sz="2400" spc="-10" dirty="0">
                <a:solidFill>
                  <a:srgbClr val="4D4D4D"/>
                </a:solidFill>
                <a:latin typeface="Calibri"/>
                <a:cs typeface="Calibri"/>
              </a:rPr>
              <a:t>SSN/citizenship  verification </a:t>
            </a:r>
            <a:r>
              <a:rPr sz="2400" spc="-15" dirty="0">
                <a:solidFill>
                  <a:srgbClr val="4D4D4D"/>
                </a:solidFill>
                <a:latin typeface="Calibri"/>
                <a:cs typeface="Calibri"/>
              </a:rPr>
              <a:t>at </a:t>
            </a:r>
            <a:r>
              <a:rPr sz="2400" dirty="0">
                <a:solidFill>
                  <a:srgbClr val="4D4D4D"/>
                </a:solidFill>
                <a:latin typeface="Calibri"/>
                <a:cs typeface="Calibri"/>
              </a:rPr>
              <a:t>the </a:t>
            </a:r>
            <a:r>
              <a:rPr sz="2400" spc="-5" dirty="0">
                <a:solidFill>
                  <a:srgbClr val="4D4D4D"/>
                </a:solidFill>
                <a:latin typeface="Calibri"/>
                <a:cs typeface="Calibri"/>
              </a:rPr>
              <a:t>same </a:t>
            </a:r>
            <a:r>
              <a:rPr sz="2400" dirty="0">
                <a:solidFill>
                  <a:srgbClr val="4D4D4D"/>
                </a:solidFill>
                <a:latin typeface="Calibri"/>
                <a:cs typeface="Calibri"/>
              </a:rPr>
              <a:t>time, </a:t>
            </a:r>
            <a:r>
              <a:rPr sz="2400" spc="-5" dirty="0">
                <a:solidFill>
                  <a:srgbClr val="4D4D4D"/>
                </a:solidFill>
                <a:latin typeface="Calibri"/>
                <a:cs typeface="Calibri"/>
              </a:rPr>
              <a:t>send  these cases under </a:t>
            </a:r>
            <a:r>
              <a:rPr sz="2400" dirty="0">
                <a:solidFill>
                  <a:srgbClr val="4D4D4D"/>
                </a:solidFill>
                <a:latin typeface="Calibri"/>
                <a:cs typeface="Calibri"/>
              </a:rPr>
              <a:t>a </a:t>
            </a:r>
            <a:r>
              <a:rPr sz="2400" spc="-5" dirty="0">
                <a:solidFill>
                  <a:srgbClr val="4D4D4D"/>
                </a:solidFill>
                <a:latin typeface="Calibri"/>
                <a:cs typeface="Calibri"/>
              </a:rPr>
              <a:t>single</a:t>
            </a:r>
            <a:r>
              <a:rPr sz="2400" spc="-20" dirty="0">
                <a:solidFill>
                  <a:srgbClr val="4D4D4D"/>
                </a:solidFill>
                <a:latin typeface="Calibri"/>
                <a:cs typeface="Calibri"/>
              </a:rPr>
              <a:t> </a:t>
            </a:r>
            <a:r>
              <a:rPr sz="2400" spc="-15" dirty="0">
                <a:solidFill>
                  <a:srgbClr val="4D4D4D"/>
                </a:solidFill>
                <a:latin typeface="Calibri"/>
                <a:cs typeface="Calibri"/>
              </a:rPr>
              <a:t>ticket.</a:t>
            </a:r>
            <a:endParaRPr sz="2400" dirty="0">
              <a:latin typeface="Calibri"/>
              <a:cs typeface="Calibri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1132518" y="3661284"/>
            <a:ext cx="3858767" cy="3060191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6" name="object 6"/>
          <p:cNvSpPr txBox="1"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ts val="955"/>
              </a:lnSpc>
            </a:pPr>
            <a:fld id="{81D60167-4931-47E6-BA6A-407CBD079E47}" type="slidenum">
              <a:rPr dirty="0"/>
              <a:t>18</a:t>
            </a:fld>
            <a:endParaRPr dirty="0"/>
          </a:p>
        </p:txBody>
      </p:sp>
    </p:spTree>
  </p:cSld>
  <p:clrMapOvr>
    <a:masterClrMapping/>
  </p:clrMapOvr>
  <p:transition spd="med">
    <p:fade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916941" y="549623"/>
            <a:ext cx="10627357" cy="68993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spc="-5" dirty="0"/>
              <a:t>Manual </a:t>
            </a:r>
            <a:r>
              <a:rPr spc="-20" dirty="0"/>
              <a:t>Verification</a:t>
            </a:r>
            <a:r>
              <a:rPr spc="-60" dirty="0"/>
              <a:t> </a:t>
            </a:r>
            <a:r>
              <a:rPr spc="-10" dirty="0"/>
              <a:t>Outcomes</a:t>
            </a:r>
          </a:p>
        </p:txBody>
      </p:sp>
      <p:sp>
        <p:nvSpPr>
          <p:cNvPr id="7" name="object 7"/>
          <p:cNvSpPr txBox="1"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ts val="955"/>
              </a:lnSpc>
            </a:pPr>
            <a:fld id="{81D60167-4931-47E6-BA6A-407CBD079E47}" type="slidenum">
              <a:rPr dirty="0"/>
              <a:t>19</a:t>
            </a:fld>
            <a:endParaRPr dirty="0"/>
          </a:p>
        </p:txBody>
      </p:sp>
      <p:sp>
        <p:nvSpPr>
          <p:cNvPr id="3" name="object 3"/>
          <p:cNvSpPr/>
          <p:nvPr/>
        </p:nvSpPr>
        <p:spPr>
          <a:xfrm>
            <a:off x="838200" y="1371600"/>
            <a:ext cx="10706100" cy="302361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4" name="object 4"/>
          <p:cNvSpPr/>
          <p:nvPr/>
        </p:nvSpPr>
        <p:spPr>
          <a:xfrm>
            <a:off x="838200" y="2379552"/>
            <a:ext cx="10706100" cy="0"/>
          </a:xfrm>
          <a:custGeom>
            <a:avLst/>
            <a:gdLst/>
            <a:ahLst/>
            <a:cxnLst/>
            <a:rect l="l" t="t" r="r" b="b"/>
            <a:pathLst>
              <a:path w="10706100">
                <a:moveTo>
                  <a:pt x="0" y="0"/>
                </a:moveTo>
                <a:lnTo>
                  <a:pt x="10706100" y="0"/>
                </a:lnTo>
              </a:path>
            </a:pathLst>
          </a:custGeom>
          <a:ln w="381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5" name="object 5"/>
          <p:cNvSpPr/>
          <p:nvPr/>
        </p:nvSpPr>
        <p:spPr>
          <a:xfrm>
            <a:off x="838200" y="3387502"/>
            <a:ext cx="10706100" cy="0"/>
          </a:xfrm>
          <a:custGeom>
            <a:avLst/>
            <a:gdLst/>
            <a:ahLst/>
            <a:cxnLst/>
            <a:rect l="l" t="t" r="r" b="b"/>
            <a:pathLst>
              <a:path w="10706100">
                <a:moveTo>
                  <a:pt x="0" y="0"/>
                </a:moveTo>
                <a:lnTo>
                  <a:pt x="10706100" y="0"/>
                </a:lnTo>
              </a:path>
            </a:pathLst>
          </a:custGeom>
          <a:ln w="381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 dirty="0"/>
          </a:p>
        </p:txBody>
      </p:sp>
      <p:graphicFrame>
        <p:nvGraphicFramePr>
          <p:cNvPr id="6" name="object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80547621"/>
              </p:ext>
            </p:extLst>
          </p:nvPr>
        </p:nvGraphicFramePr>
        <p:xfrm>
          <a:off x="838200" y="1147572"/>
          <a:ext cx="10706099" cy="324482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19290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51319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2097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T w="6350">
                      <a:solidFill>
                        <a:srgbClr val="888A8E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T w="6350">
                      <a:solidFill>
                        <a:srgbClr val="888A8E"/>
                      </a:solidFill>
                      <a:prstDash val="soli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32816">
                <a:tc>
                  <a:txBody>
                    <a:bodyPr/>
                    <a:lstStyle/>
                    <a:p>
                      <a:pPr marL="136525" marR="234315">
                        <a:lnSpc>
                          <a:spcPct val="100000"/>
                        </a:lnSpc>
                        <a:spcBef>
                          <a:spcPts val="925"/>
                        </a:spcBef>
                      </a:pPr>
                      <a:r>
                        <a:rPr sz="2400" b="1" spc="-5" dirty="0">
                          <a:solidFill>
                            <a:srgbClr val="4D4D4D"/>
                          </a:solidFill>
                          <a:latin typeface="Calibri"/>
                          <a:cs typeface="Calibri"/>
                        </a:rPr>
                        <a:t>If </a:t>
                      </a:r>
                      <a:r>
                        <a:rPr sz="2400" b="1" spc="-10" dirty="0">
                          <a:solidFill>
                            <a:srgbClr val="4D4D4D"/>
                          </a:solidFill>
                          <a:latin typeface="Calibri"/>
                          <a:cs typeface="Calibri"/>
                        </a:rPr>
                        <a:t>submitted documentation </a:t>
                      </a:r>
                      <a:r>
                        <a:rPr sz="2400" b="1" spc="-5" dirty="0">
                          <a:solidFill>
                            <a:srgbClr val="4D4D4D"/>
                          </a:solidFill>
                          <a:latin typeface="Calibri"/>
                          <a:cs typeface="Calibri"/>
                        </a:rPr>
                        <a:t>is  sufficient </a:t>
                      </a:r>
                      <a:r>
                        <a:rPr sz="2400" b="1" spc="-15" dirty="0">
                          <a:solidFill>
                            <a:srgbClr val="4D4D4D"/>
                          </a:solidFill>
                          <a:latin typeface="Calibri"/>
                          <a:cs typeface="Calibri"/>
                        </a:rPr>
                        <a:t>to </a:t>
                      </a:r>
                      <a:r>
                        <a:rPr sz="2400" b="1" spc="-5" dirty="0">
                          <a:solidFill>
                            <a:srgbClr val="4D4D4D"/>
                          </a:solidFill>
                          <a:latin typeface="Calibri"/>
                          <a:cs typeface="Calibri"/>
                        </a:rPr>
                        <a:t>verify</a:t>
                      </a:r>
                      <a:r>
                        <a:rPr sz="2400" b="1" dirty="0">
                          <a:solidFill>
                            <a:srgbClr val="4D4D4D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2400" b="1" spc="-5" dirty="0">
                          <a:solidFill>
                            <a:srgbClr val="4D4D4D"/>
                          </a:solidFill>
                          <a:latin typeface="Calibri"/>
                          <a:cs typeface="Calibri"/>
                        </a:rPr>
                        <a:t>eligibility:</a:t>
                      </a:r>
                      <a:endParaRPr sz="2400" dirty="0">
                        <a:latin typeface="Calibri"/>
                        <a:cs typeface="Calibri"/>
                      </a:endParaRPr>
                    </a:p>
                  </a:txBody>
                  <a:tcPr marL="0" marR="0" marT="117475" marB="0">
                    <a:solidFill>
                      <a:srgbClr val="D0D1D2"/>
                    </a:solidFill>
                  </a:tcPr>
                </a:tc>
                <a:tc>
                  <a:txBody>
                    <a:bodyPr/>
                    <a:lstStyle/>
                    <a:p>
                      <a:pPr marL="241935" marR="901700">
                        <a:lnSpc>
                          <a:spcPct val="100000"/>
                        </a:lnSpc>
                        <a:spcBef>
                          <a:spcPts val="925"/>
                        </a:spcBef>
                      </a:pPr>
                      <a:r>
                        <a:rPr sz="2400" spc="-5" dirty="0">
                          <a:solidFill>
                            <a:srgbClr val="4D4D4D"/>
                          </a:solidFill>
                          <a:latin typeface="Calibri"/>
                          <a:cs typeface="Calibri"/>
                        </a:rPr>
                        <a:t>CNCS </a:t>
                      </a:r>
                      <a:r>
                        <a:rPr sz="2400" spc="-20" dirty="0">
                          <a:solidFill>
                            <a:srgbClr val="4D4D4D"/>
                          </a:solidFill>
                          <a:latin typeface="Calibri"/>
                          <a:cs typeface="Calibri"/>
                        </a:rPr>
                        <a:t>staff </a:t>
                      </a:r>
                      <a:r>
                        <a:rPr sz="2400" spc="-10" dirty="0">
                          <a:solidFill>
                            <a:srgbClr val="4D4D4D"/>
                          </a:solidFill>
                          <a:latin typeface="Calibri"/>
                          <a:cs typeface="Calibri"/>
                        </a:rPr>
                        <a:t>updates </a:t>
                      </a:r>
                      <a:r>
                        <a:rPr sz="2400" dirty="0">
                          <a:solidFill>
                            <a:srgbClr val="4D4D4D"/>
                          </a:solidFill>
                          <a:latin typeface="Calibri"/>
                          <a:cs typeface="Calibri"/>
                        </a:rPr>
                        <a:t>the </a:t>
                      </a:r>
                      <a:r>
                        <a:rPr sz="2400" spc="-20" dirty="0">
                          <a:solidFill>
                            <a:srgbClr val="4D4D4D"/>
                          </a:solidFill>
                          <a:latin typeface="Calibri"/>
                          <a:cs typeface="Calibri"/>
                        </a:rPr>
                        <a:t>record </a:t>
                      </a:r>
                      <a:r>
                        <a:rPr sz="2400" spc="-15" dirty="0">
                          <a:solidFill>
                            <a:srgbClr val="4D4D4D"/>
                          </a:solidFill>
                          <a:latin typeface="Calibri"/>
                          <a:cs typeface="Calibri"/>
                        </a:rPr>
                        <a:t>to </a:t>
                      </a:r>
                      <a:r>
                        <a:rPr sz="2400" spc="-5" dirty="0">
                          <a:solidFill>
                            <a:srgbClr val="4D4D4D"/>
                          </a:solidFill>
                          <a:latin typeface="Calibri"/>
                          <a:cs typeface="Calibri"/>
                        </a:rPr>
                        <a:t>“Manually  </a:t>
                      </a:r>
                      <a:r>
                        <a:rPr sz="2400" spc="-15" dirty="0">
                          <a:solidFill>
                            <a:srgbClr val="4D4D4D"/>
                          </a:solidFill>
                          <a:latin typeface="Calibri"/>
                          <a:cs typeface="Calibri"/>
                        </a:rPr>
                        <a:t>Verified” </a:t>
                      </a:r>
                      <a:r>
                        <a:rPr sz="2400" dirty="0">
                          <a:solidFill>
                            <a:srgbClr val="4D4D4D"/>
                          </a:solidFill>
                          <a:latin typeface="Calibri"/>
                          <a:cs typeface="Calibri"/>
                        </a:rPr>
                        <a:t>within 3 </a:t>
                      </a:r>
                      <a:r>
                        <a:rPr sz="2400" spc="-5" dirty="0">
                          <a:solidFill>
                            <a:srgbClr val="4D4D4D"/>
                          </a:solidFill>
                          <a:latin typeface="Calibri"/>
                          <a:cs typeface="Calibri"/>
                        </a:rPr>
                        <a:t>business</a:t>
                      </a:r>
                      <a:r>
                        <a:rPr sz="2400" spc="-20" dirty="0">
                          <a:solidFill>
                            <a:srgbClr val="4D4D4D"/>
                          </a:solidFill>
                          <a:latin typeface="Calibri"/>
                          <a:cs typeface="Calibri"/>
                        </a:rPr>
                        <a:t> days.</a:t>
                      </a:r>
                      <a:endParaRPr sz="2400" dirty="0">
                        <a:latin typeface="Calibri"/>
                        <a:cs typeface="Calibri"/>
                      </a:endParaRPr>
                    </a:p>
                  </a:txBody>
                  <a:tcPr marL="0" marR="0" marT="117475" marB="0">
                    <a:solidFill>
                      <a:srgbClr val="D0D1D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007973">
                <a:tc>
                  <a:txBody>
                    <a:bodyPr/>
                    <a:lstStyle/>
                    <a:p>
                      <a:pPr marL="137160" marR="243840">
                        <a:lnSpc>
                          <a:spcPct val="100000"/>
                        </a:lnSpc>
                        <a:spcBef>
                          <a:spcPts val="725"/>
                        </a:spcBef>
                      </a:pPr>
                      <a:r>
                        <a:rPr sz="2400" b="1" spc="-5" dirty="0">
                          <a:solidFill>
                            <a:srgbClr val="4D4D4D"/>
                          </a:solidFill>
                          <a:latin typeface="Calibri"/>
                          <a:cs typeface="Calibri"/>
                        </a:rPr>
                        <a:t>If additional </a:t>
                      </a:r>
                      <a:r>
                        <a:rPr sz="2400" b="1" spc="-10" dirty="0">
                          <a:solidFill>
                            <a:srgbClr val="4D4D4D"/>
                          </a:solidFill>
                          <a:latin typeface="Calibri"/>
                          <a:cs typeface="Calibri"/>
                        </a:rPr>
                        <a:t>documentation </a:t>
                      </a:r>
                      <a:r>
                        <a:rPr sz="2400" b="1" spc="-5" dirty="0">
                          <a:solidFill>
                            <a:srgbClr val="4D4D4D"/>
                          </a:solidFill>
                          <a:latin typeface="Calibri"/>
                          <a:cs typeface="Calibri"/>
                        </a:rPr>
                        <a:t>is  </a:t>
                      </a:r>
                      <a:r>
                        <a:rPr sz="2400" b="1" dirty="0">
                          <a:solidFill>
                            <a:srgbClr val="4D4D4D"/>
                          </a:solidFill>
                          <a:latin typeface="Calibri"/>
                          <a:cs typeface="Calibri"/>
                        </a:rPr>
                        <a:t>not </a:t>
                      </a:r>
                      <a:r>
                        <a:rPr sz="2400" b="1" spc="-5" dirty="0">
                          <a:solidFill>
                            <a:srgbClr val="4D4D4D"/>
                          </a:solidFill>
                          <a:latin typeface="Calibri"/>
                          <a:cs typeface="Calibri"/>
                        </a:rPr>
                        <a:t>sufficient </a:t>
                      </a:r>
                      <a:r>
                        <a:rPr sz="2400" b="1" dirty="0">
                          <a:solidFill>
                            <a:srgbClr val="4D4D4D"/>
                          </a:solidFill>
                          <a:latin typeface="Calibri"/>
                          <a:cs typeface="Calibri"/>
                        </a:rPr>
                        <a:t>or </a:t>
                      </a:r>
                      <a:r>
                        <a:rPr sz="2400" b="1" spc="-5" dirty="0">
                          <a:solidFill>
                            <a:srgbClr val="4D4D4D"/>
                          </a:solidFill>
                          <a:latin typeface="Calibri"/>
                          <a:cs typeface="Calibri"/>
                        </a:rPr>
                        <a:t>is </a:t>
                      </a:r>
                      <a:r>
                        <a:rPr sz="2400" b="1" dirty="0">
                          <a:solidFill>
                            <a:srgbClr val="4D4D4D"/>
                          </a:solidFill>
                          <a:latin typeface="Calibri"/>
                          <a:cs typeface="Calibri"/>
                        </a:rPr>
                        <a:t>not</a:t>
                      </a:r>
                      <a:r>
                        <a:rPr sz="2400" b="1" spc="-70" dirty="0">
                          <a:solidFill>
                            <a:srgbClr val="4D4D4D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2400" b="1" spc="-5" dirty="0">
                          <a:solidFill>
                            <a:srgbClr val="4D4D4D"/>
                          </a:solidFill>
                          <a:latin typeface="Calibri"/>
                          <a:cs typeface="Calibri"/>
                        </a:rPr>
                        <a:t>legible:</a:t>
                      </a:r>
                      <a:endParaRPr sz="2400" dirty="0">
                        <a:latin typeface="Calibri"/>
                        <a:cs typeface="Calibri"/>
                      </a:endParaRPr>
                    </a:p>
                  </a:txBody>
                  <a:tcPr marL="0" marR="0" marT="92075" marB="0">
                    <a:solidFill>
                      <a:srgbClr val="D0D1D2"/>
                    </a:solidFill>
                  </a:tcPr>
                </a:tc>
                <a:tc>
                  <a:txBody>
                    <a:bodyPr/>
                    <a:lstStyle/>
                    <a:p>
                      <a:pPr marL="241935" marR="416559">
                        <a:lnSpc>
                          <a:spcPct val="100000"/>
                        </a:lnSpc>
                        <a:spcBef>
                          <a:spcPts val="725"/>
                        </a:spcBef>
                      </a:pPr>
                      <a:r>
                        <a:rPr sz="2400" spc="-5" dirty="0">
                          <a:solidFill>
                            <a:srgbClr val="4D4D4D"/>
                          </a:solidFill>
                          <a:latin typeface="Calibri"/>
                          <a:cs typeface="Calibri"/>
                        </a:rPr>
                        <a:t>The </a:t>
                      </a:r>
                      <a:r>
                        <a:rPr sz="2400" spc="-15" dirty="0">
                          <a:solidFill>
                            <a:srgbClr val="4D4D4D"/>
                          </a:solidFill>
                          <a:latin typeface="Calibri"/>
                          <a:cs typeface="Calibri"/>
                        </a:rPr>
                        <a:t>program </a:t>
                      </a:r>
                      <a:r>
                        <a:rPr sz="2400" dirty="0">
                          <a:solidFill>
                            <a:srgbClr val="4D4D4D"/>
                          </a:solidFill>
                          <a:latin typeface="Calibri"/>
                          <a:cs typeface="Calibri"/>
                        </a:rPr>
                        <a:t>will </a:t>
                      </a:r>
                      <a:r>
                        <a:rPr sz="2400" spc="-5" dirty="0">
                          <a:solidFill>
                            <a:srgbClr val="4D4D4D"/>
                          </a:solidFill>
                          <a:latin typeface="Calibri"/>
                          <a:cs typeface="Calibri"/>
                        </a:rPr>
                        <a:t>be notified. This </a:t>
                      </a:r>
                      <a:r>
                        <a:rPr sz="2400" dirty="0">
                          <a:solidFill>
                            <a:srgbClr val="4D4D4D"/>
                          </a:solidFill>
                          <a:latin typeface="Calibri"/>
                          <a:cs typeface="Calibri"/>
                        </a:rPr>
                        <a:t>will </a:t>
                      </a:r>
                      <a:r>
                        <a:rPr sz="2400" spc="-15" dirty="0">
                          <a:solidFill>
                            <a:srgbClr val="4D4D4D"/>
                          </a:solidFill>
                          <a:latin typeface="Calibri"/>
                          <a:cs typeface="Calibri"/>
                        </a:rPr>
                        <a:t>delay </a:t>
                      </a:r>
                      <a:r>
                        <a:rPr sz="2400" dirty="0">
                          <a:solidFill>
                            <a:srgbClr val="4D4D4D"/>
                          </a:solidFill>
                          <a:latin typeface="Calibri"/>
                          <a:cs typeface="Calibri"/>
                        </a:rPr>
                        <a:t>the  </a:t>
                      </a:r>
                      <a:r>
                        <a:rPr sz="2400" spc="-5" dirty="0">
                          <a:solidFill>
                            <a:srgbClr val="4D4D4D"/>
                          </a:solidFill>
                          <a:latin typeface="Calibri"/>
                          <a:cs typeface="Calibri"/>
                        </a:rPr>
                        <a:t>manual </a:t>
                      </a:r>
                      <a:r>
                        <a:rPr sz="2400" spc="-10" dirty="0">
                          <a:solidFill>
                            <a:srgbClr val="4D4D4D"/>
                          </a:solidFill>
                          <a:latin typeface="Calibri"/>
                          <a:cs typeface="Calibri"/>
                        </a:rPr>
                        <a:t>verification</a:t>
                      </a:r>
                      <a:r>
                        <a:rPr sz="2400" spc="-20" dirty="0">
                          <a:solidFill>
                            <a:srgbClr val="4D4D4D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2400" spc="-10" dirty="0">
                          <a:solidFill>
                            <a:srgbClr val="4D4D4D"/>
                          </a:solidFill>
                          <a:latin typeface="Calibri"/>
                          <a:cs typeface="Calibri"/>
                        </a:rPr>
                        <a:t>process.</a:t>
                      </a:r>
                      <a:endParaRPr sz="2400" dirty="0">
                        <a:latin typeface="Calibri"/>
                        <a:cs typeface="Calibri"/>
                      </a:endParaRPr>
                    </a:p>
                  </a:txBody>
                  <a:tcPr marL="0" marR="0" marT="92075" marB="0">
                    <a:solidFill>
                      <a:srgbClr val="D0D1D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83054">
                <a:tc>
                  <a:txBody>
                    <a:bodyPr/>
                    <a:lstStyle/>
                    <a:p>
                      <a:pPr marL="137160" marR="966469">
                        <a:lnSpc>
                          <a:spcPct val="100000"/>
                        </a:lnSpc>
                        <a:spcBef>
                          <a:spcPts val="725"/>
                        </a:spcBef>
                      </a:pPr>
                      <a:r>
                        <a:rPr sz="2400" b="1" spc="-5" dirty="0">
                          <a:solidFill>
                            <a:srgbClr val="4D4D4D"/>
                          </a:solidFill>
                          <a:latin typeface="Calibri"/>
                          <a:cs typeface="Calibri"/>
                        </a:rPr>
                        <a:t>If </a:t>
                      </a:r>
                      <a:r>
                        <a:rPr sz="2400" b="1" spc="-20" dirty="0">
                          <a:solidFill>
                            <a:srgbClr val="4D4D4D"/>
                          </a:solidFill>
                          <a:latin typeface="Calibri"/>
                          <a:cs typeface="Calibri"/>
                        </a:rPr>
                        <a:t>NOT </a:t>
                      </a:r>
                      <a:r>
                        <a:rPr sz="2400" b="1" spc="-10" dirty="0">
                          <a:solidFill>
                            <a:srgbClr val="4D4D4D"/>
                          </a:solidFill>
                          <a:latin typeface="Calibri"/>
                          <a:cs typeface="Calibri"/>
                        </a:rPr>
                        <a:t>returned </a:t>
                      </a:r>
                      <a:r>
                        <a:rPr sz="2400" b="1" spc="-5" dirty="0">
                          <a:solidFill>
                            <a:srgbClr val="4D4D4D"/>
                          </a:solidFill>
                          <a:latin typeface="Calibri"/>
                          <a:cs typeface="Calibri"/>
                        </a:rPr>
                        <a:t>within </a:t>
                      </a:r>
                      <a:r>
                        <a:rPr sz="2400" b="1" dirty="0">
                          <a:solidFill>
                            <a:srgbClr val="4D4D4D"/>
                          </a:solidFill>
                          <a:latin typeface="Calibri"/>
                          <a:cs typeface="Calibri"/>
                        </a:rPr>
                        <a:t>3  </a:t>
                      </a:r>
                      <a:r>
                        <a:rPr sz="2400" b="1" spc="-5" dirty="0">
                          <a:solidFill>
                            <a:srgbClr val="4D4D4D"/>
                          </a:solidFill>
                          <a:latin typeface="Calibri"/>
                          <a:cs typeface="Calibri"/>
                        </a:rPr>
                        <a:t>business</a:t>
                      </a:r>
                      <a:r>
                        <a:rPr sz="2400" b="1" spc="5" dirty="0">
                          <a:solidFill>
                            <a:srgbClr val="4D4D4D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2400" b="1" spc="-15" dirty="0">
                          <a:solidFill>
                            <a:srgbClr val="4D4D4D"/>
                          </a:solidFill>
                          <a:latin typeface="Calibri"/>
                          <a:cs typeface="Calibri"/>
                        </a:rPr>
                        <a:t>days:</a:t>
                      </a:r>
                      <a:endParaRPr sz="2400" dirty="0">
                        <a:latin typeface="Calibri"/>
                        <a:cs typeface="Calibri"/>
                      </a:endParaRPr>
                    </a:p>
                  </a:txBody>
                  <a:tcPr marL="0" marR="0" marT="92075" marB="0">
                    <a:solidFill>
                      <a:srgbClr val="D0D1D2"/>
                    </a:solidFill>
                  </a:tcPr>
                </a:tc>
                <a:tc>
                  <a:txBody>
                    <a:bodyPr/>
                    <a:lstStyle/>
                    <a:p>
                      <a:pPr marL="241935">
                        <a:lnSpc>
                          <a:spcPct val="100000"/>
                        </a:lnSpc>
                        <a:spcBef>
                          <a:spcPts val="725"/>
                        </a:spcBef>
                      </a:pPr>
                      <a:r>
                        <a:rPr sz="2400" spc="-5" dirty="0">
                          <a:solidFill>
                            <a:srgbClr val="4D4D4D"/>
                          </a:solidFill>
                          <a:latin typeface="Calibri"/>
                          <a:cs typeface="Calibri"/>
                        </a:rPr>
                        <a:t>Please </a:t>
                      </a:r>
                      <a:r>
                        <a:rPr sz="2400" spc="-15" dirty="0">
                          <a:solidFill>
                            <a:srgbClr val="4D4D4D"/>
                          </a:solidFill>
                          <a:latin typeface="Calibri"/>
                          <a:cs typeface="Calibri"/>
                        </a:rPr>
                        <a:t>contact </a:t>
                      </a:r>
                      <a:r>
                        <a:rPr lang="en-US" sz="2400" spc="-10" dirty="0">
                          <a:solidFill>
                            <a:srgbClr val="4D4D4D"/>
                          </a:solidFill>
                          <a:latin typeface="Calibri"/>
                          <a:cs typeface="Calibri"/>
                        </a:rPr>
                        <a:t>the NYS Commission </a:t>
                      </a:r>
                      <a:endParaRPr sz="2400" dirty="0">
                        <a:latin typeface="Calibri"/>
                        <a:cs typeface="Calibri"/>
                      </a:endParaRPr>
                    </a:p>
                  </a:txBody>
                  <a:tcPr marL="0" marR="0" marT="92075" marB="0">
                    <a:solidFill>
                      <a:srgbClr val="D0D1D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</p:cSld>
  <p:clrMapOvr>
    <a:masterClrMapping/>
  </p:clrMapOvr>
  <p:transition spd="med"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838200" y="1150619"/>
            <a:ext cx="8191500" cy="0"/>
          </a:xfrm>
          <a:custGeom>
            <a:avLst/>
            <a:gdLst/>
            <a:ahLst/>
            <a:cxnLst/>
            <a:rect l="l" t="t" r="r" b="b"/>
            <a:pathLst>
              <a:path w="8191500">
                <a:moveTo>
                  <a:pt x="0" y="0"/>
                </a:moveTo>
                <a:lnTo>
                  <a:pt x="8191500" y="0"/>
                </a:lnTo>
              </a:path>
            </a:pathLst>
          </a:custGeom>
          <a:ln w="6096">
            <a:solidFill>
              <a:srgbClr val="888A8E"/>
            </a:solidFill>
          </a:ln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923693" y="431904"/>
            <a:ext cx="7388858" cy="56682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600" dirty="0"/>
              <a:t>O</a:t>
            </a:r>
            <a:r>
              <a:rPr sz="3600" spc="-25" dirty="0"/>
              <a:t>v</a:t>
            </a:r>
            <a:r>
              <a:rPr sz="3600" dirty="0"/>
              <a:t>e</a:t>
            </a:r>
            <a:r>
              <a:rPr sz="3600" spc="20" dirty="0"/>
              <a:t>r</a:t>
            </a:r>
            <a:r>
              <a:rPr sz="3600" dirty="0"/>
              <a:t>v</a:t>
            </a:r>
            <a:r>
              <a:rPr sz="3600" spc="-5" dirty="0"/>
              <a:t>i</a:t>
            </a:r>
            <a:r>
              <a:rPr sz="3600" spc="-15" dirty="0"/>
              <a:t>e</a:t>
            </a:r>
            <a:r>
              <a:rPr sz="3600" dirty="0"/>
              <a:t>w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249554" y="6481763"/>
            <a:ext cx="109220" cy="1397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ts val="955"/>
              </a:lnSpc>
            </a:pPr>
            <a:fld id="{81D60167-4931-47E6-BA6A-407CBD079E47}" type="slidenum">
              <a:rPr sz="900" b="1" dirty="0">
                <a:solidFill>
                  <a:srgbClr val="FFFFFF"/>
                </a:solidFill>
                <a:latin typeface="Calibri"/>
                <a:cs typeface="Calibri"/>
              </a:rPr>
              <a:t>2</a:t>
            </a:fld>
            <a:endParaRPr sz="900" dirty="0">
              <a:latin typeface="Calibri"/>
              <a:cs typeface="Calibri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923693" y="1189617"/>
            <a:ext cx="8875395" cy="5449569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84785" indent="-172720">
              <a:lnSpc>
                <a:spcPct val="100000"/>
              </a:lnSpc>
              <a:spcBef>
                <a:spcPts val="600"/>
              </a:spcBef>
              <a:buClr>
                <a:srgbClr val="EA8551"/>
              </a:buClr>
              <a:buFont typeface="Wingdings"/>
              <a:buChar char=""/>
              <a:tabLst>
                <a:tab pos="185420" algn="l"/>
              </a:tabLst>
            </a:pPr>
            <a:r>
              <a:rPr sz="2200" spc="-5" dirty="0">
                <a:solidFill>
                  <a:srgbClr val="4D4D4D"/>
                </a:solidFill>
                <a:latin typeface="Calibri"/>
                <a:cs typeface="Calibri"/>
              </a:rPr>
              <a:t>Prior </a:t>
            </a:r>
            <a:r>
              <a:rPr sz="2200" spc="-20" dirty="0">
                <a:solidFill>
                  <a:srgbClr val="4D4D4D"/>
                </a:solidFill>
                <a:latin typeface="Calibri"/>
                <a:cs typeface="Calibri"/>
              </a:rPr>
              <a:t>to </a:t>
            </a:r>
            <a:r>
              <a:rPr sz="2200" spc="-15" dirty="0">
                <a:solidFill>
                  <a:srgbClr val="4D4D4D"/>
                </a:solidFill>
                <a:latin typeface="Calibri"/>
                <a:cs typeface="Calibri"/>
              </a:rPr>
              <a:t>Enrollment: </a:t>
            </a:r>
            <a:r>
              <a:rPr sz="2200" spc="-5" dirty="0">
                <a:solidFill>
                  <a:srgbClr val="4D4D4D"/>
                </a:solidFill>
                <a:latin typeface="Calibri"/>
                <a:cs typeface="Calibri"/>
              </a:rPr>
              <a:t>Service Opportunity </a:t>
            </a:r>
            <a:r>
              <a:rPr sz="2200" spc="-10" dirty="0">
                <a:solidFill>
                  <a:srgbClr val="4D4D4D"/>
                </a:solidFill>
                <a:latin typeface="Calibri"/>
                <a:cs typeface="Calibri"/>
              </a:rPr>
              <a:t>Listings, Applications, </a:t>
            </a:r>
            <a:r>
              <a:rPr sz="2200" spc="-15" dirty="0">
                <a:solidFill>
                  <a:srgbClr val="4D4D4D"/>
                </a:solidFill>
                <a:latin typeface="Calibri"/>
                <a:cs typeface="Calibri"/>
              </a:rPr>
              <a:t>Site</a:t>
            </a:r>
            <a:r>
              <a:rPr sz="2200" spc="210" dirty="0">
                <a:solidFill>
                  <a:srgbClr val="4D4D4D"/>
                </a:solidFill>
                <a:latin typeface="Calibri"/>
                <a:cs typeface="Calibri"/>
              </a:rPr>
              <a:t> </a:t>
            </a:r>
            <a:r>
              <a:rPr sz="2200" spc="-10" dirty="0">
                <a:solidFill>
                  <a:srgbClr val="4D4D4D"/>
                </a:solidFill>
                <a:latin typeface="Calibri"/>
                <a:cs typeface="Calibri"/>
              </a:rPr>
              <a:t>Locations</a:t>
            </a:r>
            <a:endParaRPr sz="2200" dirty="0">
              <a:latin typeface="Calibri"/>
              <a:cs typeface="Calibri"/>
            </a:endParaRPr>
          </a:p>
          <a:p>
            <a:pPr marL="184785" indent="-172720">
              <a:lnSpc>
                <a:spcPct val="100000"/>
              </a:lnSpc>
              <a:spcBef>
                <a:spcPts val="600"/>
              </a:spcBef>
              <a:buClr>
                <a:srgbClr val="EA8551"/>
              </a:buClr>
              <a:buFont typeface="Wingdings"/>
              <a:buChar char=""/>
              <a:tabLst>
                <a:tab pos="185420" algn="l"/>
              </a:tabLst>
            </a:pPr>
            <a:r>
              <a:rPr sz="2200" spc="-10" dirty="0">
                <a:solidFill>
                  <a:srgbClr val="4D4D4D"/>
                </a:solidFill>
                <a:latin typeface="Calibri"/>
                <a:cs typeface="Calibri"/>
              </a:rPr>
              <a:t>Initiating </a:t>
            </a:r>
            <a:r>
              <a:rPr sz="2200" spc="-15" dirty="0">
                <a:solidFill>
                  <a:srgbClr val="4D4D4D"/>
                </a:solidFill>
                <a:latin typeface="Calibri"/>
                <a:cs typeface="Calibri"/>
              </a:rPr>
              <a:t>Pre-Enrollment: </a:t>
            </a:r>
            <a:r>
              <a:rPr sz="2200" spc="-10" dirty="0">
                <a:solidFill>
                  <a:srgbClr val="4D4D4D"/>
                </a:solidFill>
                <a:latin typeface="Calibri"/>
                <a:cs typeface="Calibri"/>
              </a:rPr>
              <a:t>Accepting </a:t>
            </a:r>
            <a:r>
              <a:rPr sz="2200" dirty="0">
                <a:solidFill>
                  <a:srgbClr val="4D4D4D"/>
                </a:solidFill>
                <a:latin typeface="Calibri"/>
                <a:cs typeface="Calibri"/>
              </a:rPr>
              <a:t>or </a:t>
            </a:r>
            <a:r>
              <a:rPr sz="2200" spc="-10" dirty="0">
                <a:solidFill>
                  <a:srgbClr val="4D4D4D"/>
                </a:solidFill>
                <a:latin typeface="Calibri"/>
                <a:cs typeface="Calibri"/>
              </a:rPr>
              <a:t>Inviting Member</a:t>
            </a:r>
            <a:r>
              <a:rPr sz="2200" spc="100" dirty="0">
                <a:solidFill>
                  <a:srgbClr val="4D4D4D"/>
                </a:solidFill>
                <a:latin typeface="Calibri"/>
                <a:cs typeface="Calibri"/>
              </a:rPr>
              <a:t> </a:t>
            </a:r>
            <a:r>
              <a:rPr sz="2200" spc="-10" dirty="0">
                <a:solidFill>
                  <a:srgbClr val="4D4D4D"/>
                </a:solidFill>
                <a:latin typeface="Calibri"/>
                <a:cs typeface="Calibri"/>
              </a:rPr>
              <a:t>Applicants</a:t>
            </a:r>
            <a:endParaRPr sz="2200" dirty="0">
              <a:latin typeface="Calibri"/>
              <a:cs typeface="Calibri"/>
            </a:endParaRPr>
          </a:p>
          <a:p>
            <a:pPr marL="184785" indent="-172720">
              <a:lnSpc>
                <a:spcPct val="100000"/>
              </a:lnSpc>
              <a:spcBef>
                <a:spcPts val="600"/>
              </a:spcBef>
              <a:buClr>
                <a:srgbClr val="EA8551"/>
              </a:buClr>
              <a:buFont typeface="Wingdings"/>
              <a:buChar char=""/>
              <a:tabLst>
                <a:tab pos="185420" algn="l"/>
              </a:tabLst>
            </a:pPr>
            <a:r>
              <a:rPr sz="2200" spc="-10" dirty="0">
                <a:solidFill>
                  <a:srgbClr val="4D4D4D"/>
                </a:solidFill>
                <a:latin typeface="Calibri"/>
                <a:cs typeface="Calibri"/>
              </a:rPr>
              <a:t>Member Applicant </a:t>
            </a:r>
            <a:r>
              <a:rPr sz="2200" spc="-15" dirty="0">
                <a:solidFill>
                  <a:srgbClr val="4D4D4D"/>
                </a:solidFill>
                <a:latin typeface="Calibri"/>
                <a:cs typeface="Calibri"/>
              </a:rPr>
              <a:t>Enrollment</a:t>
            </a:r>
            <a:r>
              <a:rPr sz="2200" spc="50" dirty="0">
                <a:solidFill>
                  <a:srgbClr val="4D4D4D"/>
                </a:solidFill>
                <a:latin typeface="Calibri"/>
                <a:cs typeface="Calibri"/>
              </a:rPr>
              <a:t> </a:t>
            </a:r>
            <a:r>
              <a:rPr sz="2200" spc="-10" dirty="0">
                <a:solidFill>
                  <a:srgbClr val="4D4D4D"/>
                </a:solidFill>
                <a:latin typeface="Calibri"/>
                <a:cs typeface="Calibri"/>
              </a:rPr>
              <a:t>Form</a:t>
            </a:r>
            <a:endParaRPr sz="2200" dirty="0">
              <a:latin typeface="Calibri"/>
              <a:cs typeface="Calibri"/>
            </a:endParaRPr>
          </a:p>
          <a:p>
            <a:pPr marL="184785" indent="-172720">
              <a:lnSpc>
                <a:spcPts val="2440"/>
              </a:lnSpc>
              <a:spcBef>
                <a:spcPts val="600"/>
              </a:spcBef>
              <a:buClr>
                <a:srgbClr val="EA8551"/>
              </a:buClr>
              <a:buFont typeface="Wingdings"/>
              <a:buChar char=""/>
              <a:tabLst>
                <a:tab pos="185420" algn="l"/>
              </a:tabLst>
            </a:pPr>
            <a:r>
              <a:rPr sz="2200" spc="-15" dirty="0">
                <a:solidFill>
                  <a:srgbClr val="4D4D4D"/>
                </a:solidFill>
                <a:latin typeface="Calibri"/>
                <a:cs typeface="Calibri"/>
              </a:rPr>
              <a:t>Verifying </a:t>
            </a:r>
            <a:r>
              <a:rPr sz="2200" spc="-10" dirty="0">
                <a:solidFill>
                  <a:srgbClr val="4D4D4D"/>
                </a:solidFill>
                <a:latin typeface="Calibri"/>
                <a:cs typeface="Calibri"/>
              </a:rPr>
              <a:t>SSN </a:t>
            </a:r>
            <a:r>
              <a:rPr sz="2200" spc="-5" dirty="0">
                <a:solidFill>
                  <a:srgbClr val="4D4D4D"/>
                </a:solidFill>
                <a:latin typeface="Calibri"/>
                <a:cs typeface="Calibri"/>
              </a:rPr>
              <a:t>and </a:t>
            </a:r>
            <a:r>
              <a:rPr sz="2200" spc="-10" dirty="0">
                <a:solidFill>
                  <a:srgbClr val="4D4D4D"/>
                </a:solidFill>
                <a:latin typeface="Calibri"/>
                <a:cs typeface="Calibri"/>
              </a:rPr>
              <a:t>Citizenship</a:t>
            </a:r>
            <a:r>
              <a:rPr sz="2200" spc="30" dirty="0">
                <a:solidFill>
                  <a:srgbClr val="4D4D4D"/>
                </a:solidFill>
                <a:latin typeface="Calibri"/>
                <a:cs typeface="Calibri"/>
              </a:rPr>
              <a:t> </a:t>
            </a:r>
            <a:r>
              <a:rPr sz="2200" spc="-10" dirty="0">
                <a:solidFill>
                  <a:srgbClr val="4D4D4D"/>
                </a:solidFill>
                <a:latin typeface="Calibri"/>
                <a:cs typeface="Calibri"/>
              </a:rPr>
              <a:t>Eligibility</a:t>
            </a:r>
            <a:endParaRPr sz="2200" dirty="0">
              <a:latin typeface="Calibri"/>
              <a:cs typeface="Calibri"/>
            </a:endParaRPr>
          </a:p>
          <a:p>
            <a:pPr marL="527685" lvl="1" indent="-172720">
              <a:lnSpc>
                <a:spcPts val="2245"/>
              </a:lnSpc>
              <a:spcBef>
                <a:spcPts val="600"/>
              </a:spcBef>
              <a:buClr>
                <a:srgbClr val="6697AC"/>
              </a:buClr>
              <a:buFont typeface="Arial"/>
              <a:buChar char="•"/>
              <a:tabLst>
                <a:tab pos="528320" algn="l"/>
              </a:tabLst>
            </a:pPr>
            <a:r>
              <a:rPr sz="2200" spc="-10" dirty="0">
                <a:solidFill>
                  <a:srgbClr val="4D4D4D"/>
                </a:solidFill>
                <a:latin typeface="Calibri"/>
                <a:cs typeface="Calibri"/>
              </a:rPr>
              <a:t>Automatic </a:t>
            </a:r>
            <a:r>
              <a:rPr sz="2200" spc="-5" dirty="0">
                <a:solidFill>
                  <a:srgbClr val="4D4D4D"/>
                </a:solidFill>
                <a:latin typeface="Calibri"/>
                <a:cs typeface="Calibri"/>
              </a:rPr>
              <a:t>vs. </a:t>
            </a:r>
            <a:r>
              <a:rPr sz="2200" spc="-10" dirty="0">
                <a:solidFill>
                  <a:srgbClr val="4D4D4D"/>
                </a:solidFill>
                <a:latin typeface="Calibri"/>
                <a:cs typeface="Calibri"/>
              </a:rPr>
              <a:t>Manual </a:t>
            </a:r>
            <a:r>
              <a:rPr sz="2200" spc="-20" dirty="0">
                <a:solidFill>
                  <a:srgbClr val="4D4D4D"/>
                </a:solidFill>
                <a:latin typeface="Calibri"/>
                <a:cs typeface="Calibri"/>
              </a:rPr>
              <a:t>Verification</a:t>
            </a:r>
            <a:endParaRPr sz="2200" dirty="0">
              <a:latin typeface="Calibri"/>
              <a:cs typeface="Calibri"/>
            </a:endParaRPr>
          </a:p>
          <a:p>
            <a:pPr marL="527685" lvl="1" indent="-172720">
              <a:lnSpc>
                <a:spcPts val="2440"/>
              </a:lnSpc>
              <a:spcBef>
                <a:spcPts val="600"/>
              </a:spcBef>
              <a:buClr>
                <a:srgbClr val="6697AC"/>
              </a:buClr>
              <a:buFont typeface="Arial"/>
              <a:buChar char="•"/>
              <a:tabLst>
                <a:tab pos="528320" algn="l"/>
              </a:tabLst>
            </a:pPr>
            <a:r>
              <a:rPr sz="2200" spc="-15" dirty="0">
                <a:solidFill>
                  <a:srgbClr val="4D4D4D"/>
                </a:solidFill>
                <a:latin typeface="Calibri"/>
                <a:cs typeface="Calibri"/>
              </a:rPr>
              <a:t>Program </a:t>
            </a:r>
            <a:r>
              <a:rPr sz="2200" spc="-5" dirty="0">
                <a:solidFill>
                  <a:srgbClr val="4D4D4D"/>
                </a:solidFill>
                <a:latin typeface="Calibri"/>
                <a:cs typeface="Calibri"/>
              </a:rPr>
              <a:t>vs. </a:t>
            </a:r>
            <a:r>
              <a:rPr lang="en-US" sz="2200" spc="-10" dirty="0">
                <a:solidFill>
                  <a:srgbClr val="4D4D4D"/>
                </a:solidFill>
                <a:latin typeface="Calibri"/>
                <a:cs typeface="Calibri"/>
              </a:rPr>
              <a:t>Commission Role</a:t>
            </a:r>
            <a:endParaRPr sz="2200" dirty="0">
              <a:latin typeface="Calibri"/>
              <a:cs typeface="Calibri"/>
            </a:endParaRPr>
          </a:p>
          <a:p>
            <a:pPr marL="184785" indent="-172720">
              <a:lnSpc>
                <a:spcPts val="2440"/>
              </a:lnSpc>
              <a:spcBef>
                <a:spcPts val="600"/>
              </a:spcBef>
              <a:buClr>
                <a:srgbClr val="EA8551"/>
              </a:buClr>
              <a:buFont typeface="Wingdings"/>
              <a:buChar char=""/>
              <a:tabLst>
                <a:tab pos="185420" algn="l"/>
              </a:tabLst>
            </a:pPr>
            <a:r>
              <a:rPr sz="2200" spc="-5" dirty="0">
                <a:solidFill>
                  <a:srgbClr val="4D4D4D"/>
                </a:solidFill>
                <a:latin typeface="Calibri"/>
                <a:cs typeface="Calibri"/>
              </a:rPr>
              <a:t>Completing </a:t>
            </a:r>
            <a:r>
              <a:rPr sz="2200" spc="-10" dirty="0">
                <a:solidFill>
                  <a:srgbClr val="4D4D4D"/>
                </a:solidFill>
                <a:latin typeface="Calibri"/>
                <a:cs typeface="Calibri"/>
              </a:rPr>
              <a:t>the </a:t>
            </a:r>
            <a:r>
              <a:rPr sz="2200" spc="-5" dirty="0">
                <a:solidFill>
                  <a:srgbClr val="4D4D4D"/>
                </a:solidFill>
                <a:latin typeface="Calibri"/>
                <a:cs typeface="Calibri"/>
              </a:rPr>
              <a:t>MyAmeriCorps </a:t>
            </a:r>
            <a:r>
              <a:rPr sz="2200" spc="-10" dirty="0">
                <a:solidFill>
                  <a:srgbClr val="4D4D4D"/>
                </a:solidFill>
                <a:latin typeface="Calibri"/>
                <a:cs typeface="Calibri"/>
              </a:rPr>
              <a:t>Enrollment Form</a:t>
            </a:r>
            <a:r>
              <a:rPr sz="2200" spc="70" dirty="0">
                <a:solidFill>
                  <a:srgbClr val="4D4D4D"/>
                </a:solidFill>
                <a:latin typeface="Calibri"/>
                <a:cs typeface="Calibri"/>
              </a:rPr>
              <a:t> </a:t>
            </a:r>
            <a:r>
              <a:rPr sz="2200" spc="-15" dirty="0">
                <a:solidFill>
                  <a:srgbClr val="4D4D4D"/>
                </a:solidFill>
                <a:latin typeface="Calibri"/>
                <a:cs typeface="Calibri"/>
              </a:rPr>
              <a:t>(eGrants)</a:t>
            </a:r>
            <a:endParaRPr sz="2200" dirty="0">
              <a:latin typeface="Calibri"/>
              <a:cs typeface="Calibri"/>
            </a:endParaRPr>
          </a:p>
          <a:p>
            <a:pPr marL="527685" lvl="1" indent="-172720">
              <a:lnSpc>
                <a:spcPts val="2250"/>
              </a:lnSpc>
              <a:spcBef>
                <a:spcPts val="600"/>
              </a:spcBef>
              <a:buClr>
                <a:srgbClr val="6697AC"/>
              </a:buClr>
              <a:buFont typeface="Arial"/>
              <a:buChar char="•"/>
              <a:tabLst>
                <a:tab pos="528320" algn="l"/>
              </a:tabLst>
            </a:pPr>
            <a:r>
              <a:rPr sz="2200" spc="-10" dirty="0">
                <a:solidFill>
                  <a:srgbClr val="4D4D4D"/>
                </a:solidFill>
                <a:latin typeface="Calibri"/>
                <a:cs typeface="Calibri"/>
              </a:rPr>
              <a:t>NSCHC</a:t>
            </a:r>
            <a:r>
              <a:rPr sz="2200" spc="15" dirty="0">
                <a:solidFill>
                  <a:srgbClr val="4D4D4D"/>
                </a:solidFill>
                <a:latin typeface="Calibri"/>
                <a:cs typeface="Calibri"/>
              </a:rPr>
              <a:t> </a:t>
            </a:r>
            <a:r>
              <a:rPr sz="2200" spc="-10" dirty="0">
                <a:solidFill>
                  <a:srgbClr val="4D4D4D"/>
                </a:solidFill>
                <a:latin typeface="Calibri"/>
                <a:cs typeface="Calibri"/>
              </a:rPr>
              <a:t>Certification</a:t>
            </a:r>
            <a:endParaRPr sz="2200" dirty="0">
              <a:latin typeface="Calibri"/>
              <a:cs typeface="Calibri"/>
            </a:endParaRPr>
          </a:p>
          <a:p>
            <a:pPr marL="527685" lvl="1" indent="-172720">
              <a:lnSpc>
                <a:spcPts val="2450"/>
              </a:lnSpc>
              <a:spcBef>
                <a:spcPts val="600"/>
              </a:spcBef>
              <a:buClr>
                <a:srgbClr val="6697AC"/>
              </a:buClr>
              <a:buFont typeface="Arial"/>
              <a:buChar char="•"/>
              <a:tabLst>
                <a:tab pos="528320" algn="l"/>
              </a:tabLst>
            </a:pPr>
            <a:r>
              <a:rPr sz="2200" spc="-10" dirty="0">
                <a:solidFill>
                  <a:srgbClr val="4D4D4D"/>
                </a:solidFill>
                <a:latin typeface="Calibri"/>
                <a:cs typeface="Calibri"/>
              </a:rPr>
              <a:t>Placement</a:t>
            </a:r>
            <a:r>
              <a:rPr sz="2200" spc="10" dirty="0">
                <a:solidFill>
                  <a:srgbClr val="4D4D4D"/>
                </a:solidFill>
                <a:latin typeface="Calibri"/>
                <a:cs typeface="Calibri"/>
              </a:rPr>
              <a:t> </a:t>
            </a:r>
            <a:r>
              <a:rPr sz="2200" spc="-15" dirty="0">
                <a:solidFill>
                  <a:srgbClr val="4D4D4D"/>
                </a:solidFill>
                <a:latin typeface="Calibri"/>
                <a:cs typeface="Calibri"/>
              </a:rPr>
              <a:t>Information</a:t>
            </a:r>
            <a:endParaRPr sz="2200" dirty="0">
              <a:latin typeface="Calibri"/>
              <a:cs typeface="Calibri"/>
            </a:endParaRPr>
          </a:p>
          <a:p>
            <a:pPr marL="184785" indent="-172720">
              <a:lnSpc>
                <a:spcPts val="2450"/>
              </a:lnSpc>
              <a:spcBef>
                <a:spcPts val="600"/>
              </a:spcBef>
              <a:buClr>
                <a:srgbClr val="EA8551"/>
              </a:buClr>
              <a:buFont typeface="Wingdings"/>
              <a:buChar char=""/>
              <a:tabLst>
                <a:tab pos="185420" algn="l"/>
              </a:tabLst>
            </a:pPr>
            <a:r>
              <a:rPr sz="2200" spc="-10" dirty="0">
                <a:solidFill>
                  <a:srgbClr val="4D4D4D"/>
                </a:solidFill>
                <a:latin typeface="Calibri"/>
                <a:cs typeface="Calibri"/>
              </a:rPr>
              <a:t>Finalizing </a:t>
            </a:r>
            <a:r>
              <a:rPr sz="2200" spc="-15" dirty="0">
                <a:solidFill>
                  <a:srgbClr val="4D4D4D"/>
                </a:solidFill>
                <a:latin typeface="Calibri"/>
                <a:cs typeface="Calibri"/>
              </a:rPr>
              <a:t>Enrollment</a:t>
            </a:r>
            <a:r>
              <a:rPr sz="2200" spc="15" dirty="0">
                <a:solidFill>
                  <a:srgbClr val="4D4D4D"/>
                </a:solidFill>
                <a:latin typeface="Calibri"/>
                <a:cs typeface="Calibri"/>
              </a:rPr>
              <a:t> </a:t>
            </a:r>
            <a:r>
              <a:rPr sz="2200" spc="-15" dirty="0">
                <a:solidFill>
                  <a:srgbClr val="4D4D4D"/>
                </a:solidFill>
                <a:latin typeface="Calibri"/>
                <a:cs typeface="Calibri"/>
              </a:rPr>
              <a:t>(eGrants)</a:t>
            </a:r>
            <a:endParaRPr sz="2200" dirty="0">
              <a:latin typeface="Calibri"/>
              <a:cs typeface="Calibri"/>
            </a:endParaRPr>
          </a:p>
          <a:p>
            <a:pPr marL="527685" lvl="1" indent="-172720">
              <a:lnSpc>
                <a:spcPts val="2250"/>
              </a:lnSpc>
              <a:spcBef>
                <a:spcPts val="600"/>
              </a:spcBef>
              <a:buClr>
                <a:srgbClr val="6697AC"/>
              </a:buClr>
              <a:buFont typeface="Arial"/>
              <a:buChar char="•"/>
              <a:tabLst>
                <a:tab pos="528320" algn="l"/>
              </a:tabLst>
            </a:pPr>
            <a:r>
              <a:rPr sz="2200" spc="-15" dirty="0">
                <a:solidFill>
                  <a:srgbClr val="4D4D4D"/>
                </a:solidFill>
                <a:latin typeface="Calibri"/>
                <a:cs typeface="Calibri"/>
              </a:rPr>
              <a:t>Potential </a:t>
            </a:r>
            <a:r>
              <a:rPr sz="2200" spc="-5" dirty="0">
                <a:solidFill>
                  <a:srgbClr val="4D4D4D"/>
                </a:solidFill>
                <a:latin typeface="Calibri"/>
                <a:cs typeface="Calibri"/>
              </a:rPr>
              <a:t>Additional </a:t>
            </a:r>
            <a:r>
              <a:rPr sz="2200" spc="-15" dirty="0">
                <a:solidFill>
                  <a:srgbClr val="4D4D4D"/>
                </a:solidFill>
                <a:latin typeface="Calibri"/>
                <a:cs typeface="Calibri"/>
              </a:rPr>
              <a:t>Step: </a:t>
            </a:r>
            <a:r>
              <a:rPr sz="2200" spc="-10" dirty="0">
                <a:solidFill>
                  <a:srgbClr val="4D4D4D"/>
                </a:solidFill>
                <a:latin typeface="Calibri"/>
                <a:cs typeface="Calibri"/>
              </a:rPr>
              <a:t>Partial </a:t>
            </a:r>
            <a:r>
              <a:rPr sz="2200" spc="-15" dirty="0">
                <a:solidFill>
                  <a:srgbClr val="4D4D4D"/>
                </a:solidFill>
                <a:latin typeface="Calibri"/>
                <a:cs typeface="Calibri"/>
              </a:rPr>
              <a:t>Education Award</a:t>
            </a:r>
            <a:r>
              <a:rPr sz="2200" spc="15" dirty="0">
                <a:solidFill>
                  <a:srgbClr val="4D4D4D"/>
                </a:solidFill>
                <a:latin typeface="Calibri"/>
                <a:cs typeface="Calibri"/>
              </a:rPr>
              <a:t> </a:t>
            </a:r>
            <a:r>
              <a:rPr sz="2200" spc="-10" dirty="0">
                <a:solidFill>
                  <a:srgbClr val="4D4D4D"/>
                </a:solidFill>
                <a:latin typeface="Calibri"/>
                <a:cs typeface="Calibri"/>
              </a:rPr>
              <a:t>Acknowledgement</a:t>
            </a:r>
            <a:endParaRPr sz="2200" dirty="0">
              <a:latin typeface="Calibri"/>
              <a:cs typeface="Calibri"/>
            </a:endParaRPr>
          </a:p>
          <a:p>
            <a:pPr marL="527685" lvl="1" indent="-172720">
              <a:lnSpc>
                <a:spcPts val="2440"/>
              </a:lnSpc>
              <a:spcBef>
                <a:spcPts val="600"/>
              </a:spcBef>
              <a:buClr>
                <a:srgbClr val="6697AC"/>
              </a:buClr>
              <a:buFont typeface="Arial"/>
              <a:buChar char="•"/>
              <a:tabLst>
                <a:tab pos="528320" algn="l"/>
              </a:tabLst>
            </a:pPr>
            <a:r>
              <a:rPr sz="2200" spc="-15" dirty="0">
                <a:solidFill>
                  <a:srgbClr val="4D4D4D"/>
                </a:solidFill>
                <a:latin typeface="Calibri"/>
                <a:cs typeface="Calibri"/>
              </a:rPr>
              <a:t>Potential </a:t>
            </a:r>
            <a:r>
              <a:rPr sz="2200" spc="-5" dirty="0">
                <a:solidFill>
                  <a:srgbClr val="4D4D4D"/>
                </a:solidFill>
                <a:latin typeface="Calibri"/>
                <a:cs typeface="Calibri"/>
              </a:rPr>
              <a:t>Additional </a:t>
            </a:r>
            <a:r>
              <a:rPr sz="2200" spc="-15" dirty="0">
                <a:solidFill>
                  <a:srgbClr val="4D4D4D"/>
                </a:solidFill>
                <a:latin typeface="Calibri"/>
                <a:cs typeface="Calibri"/>
              </a:rPr>
              <a:t>Step: </a:t>
            </a:r>
            <a:r>
              <a:rPr sz="2200" spc="-10" dirty="0">
                <a:solidFill>
                  <a:srgbClr val="4D4D4D"/>
                </a:solidFill>
                <a:latin typeface="Calibri"/>
                <a:cs typeface="Calibri"/>
              </a:rPr>
              <a:t>Previous </a:t>
            </a:r>
            <a:r>
              <a:rPr sz="2200" spc="-55" dirty="0">
                <a:solidFill>
                  <a:srgbClr val="4D4D4D"/>
                </a:solidFill>
                <a:latin typeface="Calibri"/>
                <a:cs typeface="Calibri"/>
              </a:rPr>
              <a:t>Term</a:t>
            </a:r>
            <a:r>
              <a:rPr sz="2200" spc="40" dirty="0">
                <a:solidFill>
                  <a:srgbClr val="4D4D4D"/>
                </a:solidFill>
                <a:latin typeface="Calibri"/>
                <a:cs typeface="Calibri"/>
              </a:rPr>
              <a:t> </a:t>
            </a:r>
            <a:r>
              <a:rPr sz="2200" spc="-10" dirty="0">
                <a:solidFill>
                  <a:srgbClr val="4D4D4D"/>
                </a:solidFill>
                <a:latin typeface="Calibri"/>
                <a:cs typeface="Calibri"/>
              </a:rPr>
              <a:t>Exit</a:t>
            </a:r>
            <a:endParaRPr sz="2200" dirty="0">
              <a:latin typeface="Calibri"/>
              <a:cs typeface="Calibri"/>
            </a:endParaRPr>
          </a:p>
          <a:p>
            <a:pPr marL="184785" indent="-172720">
              <a:lnSpc>
                <a:spcPct val="100000"/>
              </a:lnSpc>
              <a:spcBef>
                <a:spcPts val="600"/>
              </a:spcBef>
              <a:buClr>
                <a:srgbClr val="EA8551"/>
              </a:buClr>
              <a:buFont typeface="Wingdings"/>
              <a:buChar char=""/>
              <a:tabLst>
                <a:tab pos="185420" algn="l"/>
              </a:tabLst>
            </a:pPr>
            <a:r>
              <a:rPr sz="2200" spc="-15" dirty="0">
                <a:solidFill>
                  <a:srgbClr val="4D4D4D"/>
                </a:solidFill>
                <a:latin typeface="Calibri"/>
                <a:cs typeface="Calibri"/>
              </a:rPr>
              <a:t>Troubleshooting</a:t>
            </a:r>
            <a:endParaRPr sz="2200" dirty="0">
              <a:latin typeface="Calibri"/>
              <a:cs typeface="Calibri"/>
            </a:endParaRPr>
          </a:p>
          <a:p>
            <a:pPr marL="184785" indent="-172720">
              <a:lnSpc>
                <a:spcPct val="100000"/>
              </a:lnSpc>
              <a:spcBef>
                <a:spcPts val="600"/>
              </a:spcBef>
              <a:buClr>
                <a:srgbClr val="EA8551"/>
              </a:buClr>
              <a:buFont typeface="Wingdings"/>
              <a:buChar char=""/>
              <a:tabLst>
                <a:tab pos="185420" algn="l"/>
              </a:tabLst>
            </a:pPr>
            <a:r>
              <a:rPr sz="2200" spc="-15" dirty="0">
                <a:solidFill>
                  <a:srgbClr val="4D4D4D"/>
                </a:solidFill>
                <a:latin typeface="Calibri"/>
                <a:cs typeface="Calibri"/>
              </a:rPr>
              <a:t>Resources</a:t>
            </a:r>
            <a:endParaRPr sz="2200" dirty="0">
              <a:latin typeface="Calibri"/>
              <a:cs typeface="Calibri"/>
            </a:endParaRPr>
          </a:p>
        </p:txBody>
      </p:sp>
    </p:spTree>
  </p:cSld>
  <p:clrMapOvr>
    <a:masterClrMapping/>
  </p:clrMapOvr>
  <p:transition spd="med">
    <p:fad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04801" y="999916"/>
            <a:ext cx="11582400" cy="38420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ts val="2735"/>
              </a:lnSpc>
              <a:spcBef>
                <a:spcPts val="100"/>
              </a:spcBef>
            </a:pPr>
            <a:r>
              <a:rPr sz="3300" b="1" spc="-5" dirty="0">
                <a:latin typeface="Calibri"/>
                <a:cs typeface="Calibri"/>
              </a:rPr>
              <a:t>Phase</a:t>
            </a:r>
            <a:r>
              <a:rPr sz="3300" b="1" spc="5" dirty="0">
                <a:latin typeface="Calibri"/>
                <a:cs typeface="Calibri"/>
              </a:rPr>
              <a:t> </a:t>
            </a:r>
            <a:r>
              <a:rPr sz="3300" b="1" spc="-5" dirty="0">
                <a:latin typeface="Calibri"/>
                <a:cs typeface="Calibri"/>
              </a:rPr>
              <a:t>3:</a:t>
            </a:r>
            <a:r>
              <a:rPr lang="en-US" sz="3300" b="1" spc="-5" dirty="0">
                <a:latin typeface="Calibri"/>
                <a:cs typeface="Calibri"/>
              </a:rPr>
              <a:t> </a:t>
            </a:r>
            <a:r>
              <a:rPr lang="en-US" sz="3300" spc="-5" dirty="0"/>
              <a:t>Completing </a:t>
            </a:r>
            <a:r>
              <a:rPr lang="en-US" sz="3300" dirty="0"/>
              <a:t>the </a:t>
            </a:r>
            <a:r>
              <a:rPr lang="en-US" sz="3300" spc="-5" dirty="0"/>
              <a:t>MyAmeriCorps </a:t>
            </a:r>
            <a:r>
              <a:rPr lang="en-US" sz="3300" spc="-10" dirty="0"/>
              <a:t>Enrollment </a:t>
            </a:r>
            <a:r>
              <a:rPr lang="en-US" sz="3300" spc="-15" dirty="0"/>
              <a:t>Form</a:t>
            </a:r>
            <a:r>
              <a:rPr lang="en-US" sz="3300" spc="-55" dirty="0"/>
              <a:t> </a:t>
            </a:r>
            <a:r>
              <a:rPr lang="en-US" sz="3300" spc="-10" dirty="0"/>
              <a:t>(eGrants)</a:t>
            </a:r>
            <a:endParaRPr sz="3300" b="1" spc="-5" dirty="0">
              <a:latin typeface="Calibri"/>
              <a:cs typeface="Calibri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ts val="955"/>
              </a:lnSpc>
            </a:pPr>
            <a:fld id="{81D60167-4931-47E6-BA6A-407CBD079E47}" type="slidenum">
              <a:rPr dirty="0"/>
              <a:t>20</a:t>
            </a:fld>
            <a:endParaRPr dirty="0"/>
          </a:p>
        </p:txBody>
      </p:sp>
      <p:sp>
        <p:nvSpPr>
          <p:cNvPr id="3" name="object 3"/>
          <p:cNvSpPr/>
          <p:nvPr/>
        </p:nvSpPr>
        <p:spPr>
          <a:xfrm>
            <a:off x="904498" y="1926336"/>
            <a:ext cx="10573503" cy="369569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</p:spTree>
  </p:cSld>
  <p:clrMapOvr>
    <a:masterClrMapping/>
  </p:clrMapOvr>
  <p:transition spd="med">
    <p:fade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914399" y="357218"/>
            <a:ext cx="10621459" cy="56682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sz="3600" spc="-5" dirty="0"/>
              <a:t>Completing </a:t>
            </a:r>
            <a:r>
              <a:rPr sz="3600" spc="-10" dirty="0"/>
              <a:t>Enrollment </a:t>
            </a:r>
            <a:r>
              <a:rPr sz="3600" spc="-15" dirty="0"/>
              <a:t>Form</a:t>
            </a:r>
            <a:r>
              <a:rPr sz="3600" spc="-60" dirty="0"/>
              <a:t> </a:t>
            </a:r>
            <a:r>
              <a:rPr sz="3600" spc="-5" dirty="0"/>
              <a:t>Fields</a:t>
            </a:r>
          </a:p>
        </p:txBody>
      </p:sp>
      <p:sp>
        <p:nvSpPr>
          <p:cNvPr id="27" name="object 27"/>
          <p:cNvSpPr txBox="1"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ts val="955"/>
              </a:lnSpc>
            </a:pPr>
            <a:fld id="{81D60167-4931-47E6-BA6A-407CBD079E47}" type="slidenum">
              <a:rPr dirty="0"/>
              <a:t>21</a:t>
            </a:fld>
            <a:endParaRPr dirty="0"/>
          </a:p>
        </p:txBody>
      </p:sp>
      <p:sp>
        <p:nvSpPr>
          <p:cNvPr id="4" name="object 4"/>
          <p:cNvSpPr/>
          <p:nvPr/>
        </p:nvSpPr>
        <p:spPr>
          <a:xfrm>
            <a:off x="4672582" y="5520780"/>
            <a:ext cx="1694180" cy="1905"/>
          </a:xfrm>
          <a:custGeom>
            <a:avLst/>
            <a:gdLst/>
            <a:ahLst/>
            <a:cxnLst/>
            <a:rect l="l" t="t" r="r" b="b"/>
            <a:pathLst>
              <a:path w="1694179" h="1904">
                <a:moveTo>
                  <a:pt x="1693976" y="1549"/>
                </a:moveTo>
                <a:lnTo>
                  <a:pt x="0" y="0"/>
                </a:lnTo>
              </a:path>
            </a:pathLst>
          </a:custGeom>
          <a:ln w="38100">
            <a:solidFill>
              <a:srgbClr val="8D3B11"/>
            </a:solidFill>
          </a:ln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5" name="object 5"/>
          <p:cNvSpPr/>
          <p:nvPr/>
        </p:nvSpPr>
        <p:spPr>
          <a:xfrm>
            <a:off x="4577330" y="5463650"/>
            <a:ext cx="114935" cy="114300"/>
          </a:xfrm>
          <a:custGeom>
            <a:avLst/>
            <a:gdLst/>
            <a:ahLst/>
            <a:cxnLst/>
            <a:rect l="l" t="t" r="r" b="b"/>
            <a:pathLst>
              <a:path w="114935" h="114300">
                <a:moveTo>
                  <a:pt x="114363" y="0"/>
                </a:moveTo>
                <a:lnTo>
                  <a:pt x="0" y="57035"/>
                </a:lnTo>
                <a:lnTo>
                  <a:pt x="114249" y="114299"/>
                </a:lnTo>
                <a:lnTo>
                  <a:pt x="114363" y="0"/>
                </a:lnTo>
                <a:close/>
              </a:path>
            </a:pathLst>
          </a:custGeom>
          <a:solidFill>
            <a:srgbClr val="8D3B11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6" name="object 6"/>
          <p:cNvSpPr/>
          <p:nvPr/>
        </p:nvSpPr>
        <p:spPr>
          <a:xfrm>
            <a:off x="838200" y="1254252"/>
            <a:ext cx="5632703" cy="523493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7" name="object 7"/>
          <p:cNvSpPr/>
          <p:nvPr/>
        </p:nvSpPr>
        <p:spPr>
          <a:xfrm>
            <a:off x="2263139" y="3322320"/>
            <a:ext cx="810895" cy="142240"/>
          </a:xfrm>
          <a:custGeom>
            <a:avLst/>
            <a:gdLst/>
            <a:ahLst/>
            <a:cxnLst/>
            <a:rect l="l" t="t" r="r" b="b"/>
            <a:pathLst>
              <a:path w="810894" h="142239">
                <a:moveTo>
                  <a:pt x="0" y="0"/>
                </a:moveTo>
                <a:lnTo>
                  <a:pt x="810768" y="0"/>
                </a:lnTo>
                <a:lnTo>
                  <a:pt x="810768" y="141732"/>
                </a:lnTo>
                <a:lnTo>
                  <a:pt x="0" y="141732"/>
                </a:lnTo>
                <a:lnTo>
                  <a:pt x="0" y="0"/>
                </a:lnTo>
                <a:close/>
              </a:path>
            </a:pathLst>
          </a:custGeom>
          <a:solidFill>
            <a:srgbClr val="4D4D4D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8" name="object 8"/>
          <p:cNvSpPr/>
          <p:nvPr/>
        </p:nvSpPr>
        <p:spPr>
          <a:xfrm>
            <a:off x="2263139" y="5875020"/>
            <a:ext cx="3893820" cy="204470"/>
          </a:xfrm>
          <a:custGeom>
            <a:avLst/>
            <a:gdLst/>
            <a:ahLst/>
            <a:cxnLst/>
            <a:rect l="l" t="t" r="r" b="b"/>
            <a:pathLst>
              <a:path w="3893820" h="204470">
                <a:moveTo>
                  <a:pt x="0" y="0"/>
                </a:moveTo>
                <a:lnTo>
                  <a:pt x="3893820" y="0"/>
                </a:lnTo>
                <a:lnTo>
                  <a:pt x="3893820" y="204215"/>
                </a:lnTo>
                <a:lnTo>
                  <a:pt x="0" y="204215"/>
                </a:lnTo>
                <a:lnTo>
                  <a:pt x="0" y="0"/>
                </a:lnTo>
                <a:close/>
              </a:path>
            </a:pathLst>
          </a:custGeom>
          <a:solidFill>
            <a:srgbClr val="4D4D4D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9" name="object 9"/>
          <p:cNvSpPr/>
          <p:nvPr/>
        </p:nvSpPr>
        <p:spPr>
          <a:xfrm>
            <a:off x="2263139" y="6006084"/>
            <a:ext cx="1469390" cy="204470"/>
          </a:xfrm>
          <a:custGeom>
            <a:avLst/>
            <a:gdLst/>
            <a:ahLst/>
            <a:cxnLst/>
            <a:rect l="l" t="t" r="r" b="b"/>
            <a:pathLst>
              <a:path w="1469389" h="204470">
                <a:moveTo>
                  <a:pt x="0" y="0"/>
                </a:moveTo>
                <a:lnTo>
                  <a:pt x="1469136" y="0"/>
                </a:lnTo>
                <a:lnTo>
                  <a:pt x="1469136" y="204215"/>
                </a:lnTo>
                <a:lnTo>
                  <a:pt x="0" y="204215"/>
                </a:lnTo>
                <a:lnTo>
                  <a:pt x="0" y="0"/>
                </a:lnTo>
                <a:close/>
              </a:path>
            </a:pathLst>
          </a:custGeom>
          <a:solidFill>
            <a:srgbClr val="4D4D4D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0" name="object 10"/>
          <p:cNvSpPr/>
          <p:nvPr/>
        </p:nvSpPr>
        <p:spPr>
          <a:xfrm>
            <a:off x="2263139" y="3829811"/>
            <a:ext cx="810895" cy="142240"/>
          </a:xfrm>
          <a:custGeom>
            <a:avLst/>
            <a:gdLst/>
            <a:ahLst/>
            <a:cxnLst/>
            <a:rect l="l" t="t" r="r" b="b"/>
            <a:pathLst>
              <a:path w="810894" h="142239">
                <a:moveTo>
                  <a:pt x="0" y="0"/>
                </a:moveTo>
                <a:lnTo>
                  <a:pt x="810768" y="0"/>
                </a:lnTo>
                <a:lnTo>
                  <a:pt x="810768" y="141731"/>
                </a:lnTo>
                <a:lnTo>
                  <a:pt x="0" y="141731"/>
                </a:lnTo>
                <a:lnTo>
                  <a:pt x="0" y="0"/>
                </a:lnTo>
                <a:close/>
              </a:path>
            </a:pathLst>
          </a:custGeom>
          <a:solidFill>
            <a:srgbClr val="4D4D4D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1" name="object 11"/>
          <p:cNvSpPr/>
          <p:nvPr/>
        </p:nvSpPr>
        <p:spPr>
          <a:xfrm>
            <a:off x="838200" y="2252472"/>
            <a:ext cx="2266187" cy="429768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2" name="object 12"/>
          <p:cNvSpPr/>
          <p:nvPr/>
        </p:nvSpPr>
        <p:spPr>
          <a:xfrm>
            <a:off x="809244" y="2232660"/>
            <a:ext cx="2265045" cy="426720"/>
          </a:xfrm>
          <a:custGeom>
            <a:avLst/>
            <a:gdLst/>
            <a:ahLst/>
            <a:cxnLst/>
            <a:rect l="l" t="t" r="r" b="b"/>
            <a:pathLst>
              <a:path w="2265045" h="426719">
                <a:moveTo>
                  <a:pt x="0" y="0"/>
                </a:moveTo>
                <a:lnTo>
                  <a:pt x="2264664" y="0"/>
                </a:lnTo>
                <a:lnTo>
                  <a:pt x="2264664" y="426720"/>
                </a:lnTo>
                <a:lnTo>
                  <a:pt x="0" y="426720"/>
                </a:lnTo>
                <a:lnTo>
                  <a:pt x="0" y="0"/>
                </a:lnTo>
                <a:close/>
              </a:path>
            </a:pathLst>
          </a:custGeom>
          <a:ln w="57911">
            <a:solidFill>
              <a:srgbClr val="C00000"/>
            </a:solidFill>
          </a:ln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3" name="object 13"/>
          <p:cNvSpPr/>
          <p:nvPr/>
        </p:nvSpPr>
        <p:spPr>
          <a:xfrm>
            <a:off x="3078256" y="2441035"/>
            <a:ext cx="4574540" cy="2540"/>
          </a:xfrm>
          <a:custGeom>
            <a:avLst/>
            <a:gdLst/>
            <a:ahLst/>
            <a:cxnLst/>
            <a:rect l="l" t="t" r="r" b="b"/>
            <a:pathLst>
              <a:path w="4574540" h="2539">
                <a:moveTo>
                  <a:pt x="0" y="2120"/>
                </a:moveTo>
                <a:lnTo>
                  <a:pt x="4574197" y="0"/>
                </a:lnTo>
              </a:path>
            </a:pathLst>
          </a:custGeom>
          <a:ln w="57912">
            <a:solidFill>
              <a:srgbClr val="C00000"/>
            </a:solidFill>
          </a:ln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4" name="object 14"/>
          <p:cNvSpPr/>
          <p:nvPr/>
        </p:nvSpPr>
        <p:spPr>
          <a:xfrm>
            <a:off x="7623457" y="2354177"/>
            <a:ext cx="173990" cy="173990"/>
          </a:xfrm>
          <a:custGeom>
            <a:avLst/>
            <a:gdLst/>
            <a:ahLst/>
            <a:cxnLst/>
            <a:rect l="l" t="t" r="r" b="b"/>
            <a:pathLst>
              <a:path w="173990" h="173989">
                <a:moveTo>
                  <a:pt x="0" y="0"/>
                </a:moveTo>
                <a:lnTo>
                  <a:pt x="76" y="173736"/>
                </a:lnTo>
                <a:lnTo>
                  <a:pt x="173774" y="86791"/>
                </a:lnTo>
                <a:lnTo>
                  <a:pt x="0" y="0"/>
                </a:lnTo>
                <a:close/>
              </a:path>
            </a:pathLst>
          </a:custGeom>
          <a:solidFill>
            <a:srgbClr val="C00000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5" name="object 15"/>
          <p:cNvSpPr txBox="1"/>
          <p:nvPr/>
        </p:nvSpPr>
        <p:spPr>
          <a:xfrm>
            <a:off x="7959539" y="1476461"/>
            <a:ext cx="3576320" cy="325755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1800" spc="-5" dirty="0">
                <a:solidFill>
                  <a:srgbClr val="4D4D4D"/>
                </a:solidFill>
                <a:latin typeface="Calibri"/>
                <a:cs typeface="Calibri"/>
              </a:rPr>
              <a:t>Both </a:t>
            </a:r>
            <a:r>
              <a:rPr sz="1800" i="1" dirty="0">
                <a:solidFill>
                  <a:srgbClr val="4D4D4D"/>
                </a:solidFill>
                <a:latin typeface="Calibri"/>
                <a:cs typeface="Calibri"/>
              </a:rPr>
              <a:t>SSN </a:t>
            </a:r>
            <a:r>
              <a:rPr sz="1800" i="1" spc="-10" dirty="0">
                <a:solidFill>
                  <a:srgbClr val="4D4D4D"/>
                </a:solidFill>
                <a:latin typeface="Calibri"/>
                <a:cs typeface="Calibri"/>
              </a:rPr>
              <a:t>Status </a:t>
            </a:r>
            <a:r>
              <a:rPr sz="1800" dirty="0">
                <a:solidFill>
                  <a:srgbClr val="4D4D4D"/>
                </a:solidFill>
                <a:latin typeface="Calibri"/>
                <a:cs typeface="Calibri"/>
              </a:rPr>
              <a:t>and </a:t>
            </a:r>
            <a:r>
              <a:rPr sz="1800" i="1" spc="-10" dirty="0">
                <a:solidFill>
                  <a:srgbClr val="4D4D4D"/>
                </a:solidFill>
                <a:latin typeface="Calibri"/>
                <a:cs typeface="Calibri"/>
              </a:rPr>
              <a:t>Citizenship Status  </a:t>
            </a:r>
            <a:r>
              <a:rPr sz="1800" spc="-10" dirty="0">
                <a:solidFill>
                  <a:srgbClr val="4D4D4D"/>
                </a:solidFill>
                <a:latin typeface="Calibri"/>
                <a:cs typeface="Calibri"/>
              </a:rPr>
              <a:t>must </a:t>
            </a:r>
            <a:r>
              <a:rPr sz="1800" dirty="0">
                <a:solidFill>
                  <a:srgbClr val="4D4D4D"/>
                </a:solidFill>
                <a:latin typeface="Calibri"/>
                <a:cs typeface="Calibri"/>
              </a:rPr>
              <a:t>be </a:t>
            </a:r>
            <a:r>
              <a:rPr sz="1800" spc="-10" dirty="0">
                <a:solidFill>
                  <a:srgbClr val="4D4D4D"/>
                </a:solidFill>
                <a:latin typeface="Calibri"/>
                <a:cs typeface="Calibri"/>
              </a:rPr>
              <a:t>“Verified” </a:t>
            </a:r>
            <a:r>
              <a:rPr sz="1800" spc="-5" dirty="0">
                <a:solidFill>
                  <a:srgbClr val="4D4D4D"/>
                </a:solidFill>
                <a:latin typeface="Calibri"/>
                <a:cs typeface="Calibri"/>
              </a:rPr>
              <a:t>or “Manually  </a:t>
            </a:r>
            <a:r>
              <a:rPr sz="1800" spc="-15" dirty="0">
                <a:solidFill>
                  <a:srgbClr val="4D4D4D"/>
                </a:solidFill>
                <a:latin typeface="Calibri"/>
                <a:cs typeface="Calibri"/>
              </a:rPr>
              <a:t>Verified” before </a:t>
            </a:r>
            <a:r>
              <a:rPr sz="1800" dirty="0">
                <a:solidFill>
                  <a:srgbClr val="4D4D4D"/>
                </a:solidFill>
                <a:latin typeface="Calibri"/>
                <a:cs typeface="Calibri"/>
              </a:rPr>
              <a:t>member </a:t>
            </a:r>
            <a:r>
              <a:rPr sz="1800" spc="-5" dirty="0">
                <a:solidFill>
                  <a:srgbClr val="4D4D4D"/>
                </a:solidFill>
                <a:latin typeface="Calibri"/>
                <a:cs typeface="Calibri"/>
              </a:rPr>
              <a:t>applicant  </a:t>
            </a:r>
            <a:r>
              <a:rPr sz="1800" spc="-10" dirty="0">
                <a:solidFill>
                  <a:srgbClr val="4D4D4D"/>
                </a:solidFill>
                <a:latin typeface="Calibri"/>
                <a:cs typeface="Calibri"/>
              </a:rPr>
              <a:t>can </a:t>
            </a:r>
            <a:r>
              <a:rPr sz="1800" dirty="0">
                <a:solidFill>
                  <a:srgbClr val="4D4D4D"/>
                </a:solidFill>
                <a:latin typeface="Calibri"/>
                <a:cs typeface="Calibri"/>
              </a:rPr>
              <a:t>be</a:t>
            </a:r>
            <a:r>
              <a:rPr sz="1800" spc="25" dirty="0">
                <a:solidFill>
                  <a:srgbClr val="4D4D4D"/>
                </a:solidFill>
                <a:latin typeface="Calibri"/>
                <a:cs typeface="Calibri"/>
              </a:rPr>
              <a:t> </a:t>
            </a:r>
            <a:r>
              <a:rPr sz="1800" spc="-10" dirty="0">
                <a:solidFill>
                  <a:srgbClr val="4D4D4D"/>
                </a:solidFill>
                <a:latin typeface="Calibri"/>
                <a:cs typeface="Calibri"/>
              </a:rPr>
              <a:t>enrolled.</a:t>
            </a:r>
            <a:endParaRPr sz="1800" dirty="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15"/>
              </a:spcBef>
            </a:pPr>
            <a:endParaRPr sz="1450" dirty="0">
              <a:latin typeface="Times New Roman"/>
              <a:cs typeface="Times New Roman"/>
            </a:endParaRPr>
          </a:p>
          <a:p>
            <a:pPr marL="12700" marR="24130">
              <a:lnSpc>
                <a:spcPct val="100000"/>
              </a:lnSpc>
              <a:spcBef>
                <a:spcPts val="5"/>
              </a:spcBef>
            </a:pPr>
            <a:r>
              <a:rPr sz="1800" spc="-5" dirty="0">
                <a:solidFill>
                  <a:srgbClr val="4D4D4D"/>
                </a:solidFill>
                <a:latin typeface="Calibri"/>
                <a:cs typeface="Calibri"/>
              </a:rPr>
              <a:t>These </a:t>
            </a:r>
            <a:r>
              <a:rPr sz="1800" spc="-10" dirty="0">
                <a:solidFill>
                  <a:srgbClr val="4D4D4D"/>
                </a:solidFill>
                <a:latin typeface="Calibri"/>
                <a:cs typeface="Calibri"/>
              </a:rPr>
              <a:t>certifications must </a:t>
            </a:r>
            <a:r>
              <a:rPr sz="1800" dirty="0">
                <a:solidFill>
                  <a:srgbClr val="4D4D4D"/>
                </a:solidFill>
                <a:latin typeface="Calibri"/>
                <a:cs typeface="Calibri"/>
              </a:rPr>
              <a:t>be </a:t>
            </a:r>
            <a:r>
              <a:rPr sz="1800" spc="-10" dirty="0">
                <a:solidFill>
                  <a:srgbClr val="4D4D4D"/>
                </a:solidFill>
                <a:latin typeface="Calibri"/>
                <a:cs typeface="Calibri"/>
              </a:rPr>
              <a:t>complete  </a:t>
            </a:r>
            <a:r>
              <a:rPr sz="1800" spc="-5" dirty="0">
                <a:solidFill>
                  <a:srgbClr val="4D4D4D"/>
                </a:solidFill>
                <a:latin typeface="Calibri"/>
                <a:cs typeface="Calibri"/>
              </a:rPr>
              <a:t>(i.e., </a:t>
            </a:r>
            <a:r>
              <a:rPr sz="1800" spc="-20" dirty="0">
                <a:solidFill>
                  <a:srgbClr val="4D4D4D"/>
                </a:solidFill>
                <a:latin typeface="Calibri"/>
                <a:cs typeface="Calibri"/>
              </a:rPr>
              <a:t>boxes </a:t>
            </a:r>
            <a:r>
              <a:rPr sz="1800" spc="-5" dirty="0">
                <a:solidFill>
                  <a:srgbClr val="4D4D4D"/>
                </a:solidFill>
                <a:latin typeface="Calibri"/>
                <a:cs typeface="Calibri"/>
              </a:rPr>
              <a:t>must </a:t>
            </a:r>
            <a:r>
              <a:rPr sz="1800" dirty="0">
                <a:solidFill>
                  <a:srgbClr val="4D4D4D"/>
                </a:solidFill>
                <a:latin typeface="Calibri"/>
                <a:cs typeface="Calibri"/>
              </a:rPr>
              <a:t>be </a:t>
            </a:r>
            <a:r>
              <a:rPr sz="1800" spc="-15" dirty="0">
                <a:solidFill>
                  <a:srgbClr val="4D4D4D"/>
                </a:solidFill>
                <a:latin typeface="Calibri"/>
                <a:cs typeface="Calibri"/>
              </a:rPr>
              <a:t>checked </a:t>
            </a:r>
            <a:r>
              <a:rPr sz="1800" dirty="0">
                <a:solidFill>
                  <a:srgbClr val="4D4D4D"/>
                </a:solidFill>
                <a:latin typeface="Calibri"/>
                <a:cs typeface="Calibri"/>
              </a:rPr>
              <a:t>and  </a:t>
            </a:r>
            <a:r>
              <a:rPr sz="1800" spc="-10" dirty="0">
                <a:solidFill>
                  <a:srgbClr val="4D4D4D"/>
                </a:solidFill>
                <a:latin typeface="Calibri"/>
                <a:cs typeface="Calibri"/>
              </a:rPr>
              <a:t>saved) </a:t>
            </a:r>
            <a:r>
              <a:rPr sz="1800" spc="-15" dirty="0">
                <a:solidFill>
                  <a:srgbClr val="4D4D4D"/>
                </a:solidFill>
                <a:latin typeface="Calibri"/>
                <a:cs typeface="Calibri"/>
              </a:rPr>
              <a:t>before </a:t>
            </a:r>
            <a:r>
              <a:rPr sz="1800" dirty="0">
                <a:solidFill>
                  <a:srgbClr val="4D4D4D"/>
                </a:solidFill>
                <a:latin typeface="Calibri"/>
                <a:cs typeface="Calibri"/>
              </a:rPr>
              <a:t>member </a:t>
            </a:r>
            <a:r>
              <a:rPr sz="1800" spc="-5" dirty="0">
                <a:solidFill>
                  <a:srgbClr val="4D4D4D"/>
                </a:solidFill>
                <a:latin typeface="Calibri"/>
                <a:cs typeface="Calibri"/>
              </a:rPr>
              <a:t>applicant </a:t>
            </a:r>
            <a:r>
              <a:rPr sz="1800" spc="-10" dirty="0">
                <a:solidFill>
                  <a:srgbClr val="4D4D4D"/>
                </a:solidFill>
                <a:latin typeface="Calibri"/>
                <a:cs typeface="Calibri"/>
              </a:rPr>
              <a:t>can  </a:t>
            </a:r>
            <a:r>
              <a:rPr sz="1800" dirty="0">
                <a:solidFill>
                  <a:srgbClr val="4D4D4D"/>
                </a:solidFill>
                <a:latin typeface="Calibri"/>
                <a:cs typeface="Calibri"/>
              </a:rPr>
              <a:t>be </a:t>
            </a:r>
            <a:r>
              <a:rPr sz="1800" spc="-10" dirty="0">
                <a:solidFill>
                  <a:srgbClr val="4D4D4D"/>
                </a:solidFill>
                <a:latin typeface="Calibri"/>
                <a:cs typeface="Calibri"/>
              </a:rPr>
              <a:t>enrolled. </a:t>
            </a:r>
            <a:r>
              <a:rPr sz="1800" spc="-5" dirty="0">
                <a:solidFill>
                  <a:srgbClr val="4D4D4D"/>
                </a:solidFill>
                <a:latin typeface="Calibri"/>
                <a:cs typeface="Calibri"/>
              </a:rPr>
              <a:t>The </a:t>
            </a:r>
            <a:r>
              <a:rPr sz="1800" u="heavy" spc="-10" dirty="0">
                <a:solidFill>
                  <a:srgbClr val="4D4D4D"/>
                </a:solidFill>
                <a:uFill>
                  <a:solidFill>
                    <a:srgbClr val="4D4D4D"/>
                  </a:solidFill>
                </a:uFill>
                <a:latin typeface="Calibri"/>
                <a:cs typeface="Calibri"/>
              </a:rPr>
              <a:t>dates </a:t>
            </a:r>
            <a:r>
              <a:rPr sz="1800" u="heavy" spc="-5" dirty="0">
                <a:solidFill>
                  <a:srgbClr val="4D4D4D"/>
                </a:solidFill>
                <a:uFill>
                  <a:solidFill>
                    <a:srgbClr val="4D4D4D"/>
                  </a:solidFill>
                </a:uFill>
                <a:latin typeface="Calibri"/>
                <a:cs typeface="Calibri"/>
              </a:rPr>
              <a:t>on which the </a:t>
            </a:r>
            <a:r>
              <a:rPr sz="1800" spc="-5" dirty="0">
                <a:solidFill>
                  <a:srgbClr val="4D4D4D"/>
                </a:solidFill>
                <a:latin typeface="Calibri"/>
                <a:cs typeface="Calibri"/>
              </a:rPr>
              <a:t> </a:t>
            </a:r>
            <a:r>
              <a:rPr sz="1800" u="heavy" spc="-20" dirty="0">
                <a:solidFill>
                  <a:srgbClr val="4D4D4D"/>
                </a:solidFill>
                <a:uFill>
                  <a:solidFill>
                    <a:srgbClr val="4D4D4D"/>
                  </a:solidFill>
                </a:uFill>
                <a:latin typeface="Calibri"/>
                <a:cs typeface="Calibri"/>
              </a:rPr>
              <a:t>boxes </a:t>
            </a:r>
            <a:r>
              <a:rPr sz="1800" u="heavy" spc="-15" dirty="0">
                <a:solidFill>
                  <a:srgbClr val="4D4D4D"/>
                </a:solidFill>
                <a:uFill>
                  <a:solidFill>
                    <a:srgbClr val="4D4D4D"/>
                  </a:solidFill>
                </a:uFill>
                <a:latin typeface="Calibri"/>
                <a:cs typeface="Calibri"/>
              </a:rPr>
              <a:t>were checked</a:t>
            </a:r>
            <a:r>
              <a:rPr sz="1800" spc="-15" dirty="0">
                <a:solidFill>
                  <a:srgbClr val="4D4D4D"/>
                </a:solidFill>
                <a:latin typeface="Calibri"/>
                <a:cs typeface="Calibri"/>
              </a:rPr>
              <a:t> </a:t>
            </a:r>
            <a:r>
              <a:rPr sz="1800" spc="-10" dirty="0">
                <a:solidFill>
                  <a:srgbClr val="4D4D4D"/>
                </a:solidFill>
                <a:latin typeface="Calibri"/>
                <a:cs typeface="Calibri"/>
              </a:rPr>
              <a:t>are</a:t>
            </a:r>
            <a:r>
              <a:rPr sz="1800" spc="65" dirty="0">
                <a:solidFill>
                  <a:srgbClr val="4D4D4D"/>
                </a:solidFill>
                <a:latin typeface="Calibri"/>
                <a:cs typeface="Calibri"/>
              </a:rPr>
              <a:t> </a:t>
            </a:r>
            <a:r>
              <a:rPr sz="1800" spc="-5" dirty="0">
                <a:solidFill>
                  <a:srgbClr val="4D4D4D"/>
                </a:solidFill>
                <a:latin typeface="Calibri"/>
                <a:cs typeface="Calibri"/>
              </a:rPr>
              <a:t>shown.</a:t>
            </a:r>
            <a:endParaRPr sz="1800" dirty="0">
              <a:latin typeface="Calibri"/>
              <a:cs typeface="Calibri"/>
            </a:endParaRPr>
          </a:p>
          <a:p>
            <a:pPr marL="12700" marR="28575">
              <a:lnSpc>
                <a:spcPct val="100000"/>
              </a:lnSpc>
            </a:pPr>
            <a:r>
              <a:rPr sz="1800" b="1" i="1" spc="-5" dirty="0">
                <a:solidFill>
                  <a:srgbClr val="4D4D4D"/>
                </a:solidFill>
                <a:latin typeface="Calibri"/>
                <a:cs typeface="Calibri"/>
              </a:rPr>
              <a:t>These </a:t>
            </a:r>
            <a:r>
              <a:rPr sz="1800" b="1" i="1" dirty="0">
                <a:solidFill>
                  <a:srgbClr val="4D4D4D"/>
                </a:solidFill>
                <a:latin typeface="Calibri"/>
                <a:cs typeface="Calibri"/>
              </a:rPr>
              <a:t>may </a:t>
            </a:r>
            <a:r>
              <a:rPr sz="1800" b="1" i="1" spc="-5" dirty="0">
                <a:solidFill>
                  <a:srgbClr val="4D4D4D"/>
                </a:solidFill>
                <a:latin typeface="Calibri"/>
                <a:cs typeface="Calibri"/>
              </a:rPr>
              <a:t>be later than the dates on  which the checks </a:t>
            </a:r>
            <a:r>
              <a:rPr sz="1800" b="1" i="1" dirty="0">
                <a:solidFill>
                  <a:srgbClr val="4D4D4D"/>
                </a:solidFill>
                <a:latin typeface="Calibri"/>
                <a:cs typeface="Calibri"/>
              </a:rPr>
              <a:t>were </a:t>
            </a:r>
            <a:r>
              <a:rPr sz="1800" b="1" i="1" spc="-5" dirty="0">
                <a:solidFill>
                  <a:srgbClr val="4D4D4D"/>
                </a:solidFill>
                <a:latin typeface="Calibri"/>
                <a:cs typeface="Calibri"/>
              </a:rPr>
              <a:t>actually</a:t>
            </a:r>
            <a:r>
              <a:rPr sz="1800" b="1" i="1" spc="-35" dirty="0">
                <a:solidFill>
                  <a:srgbClr val="4D4D4D"/>
                </a:solidFill>
                <a:latin typeface="Calibri"/>
                <a:cs typeface="Calibri"/>
              </a:rPr>
              <a:t> </a:t>
            </a:r>
            <a:r>
              <a:rPr sz="1800" b="1" i="1" spc="-5" dirty="0">
                <a:solidFill>
                  <a:srgbClr val="4D4D4D"/>
                </a:solidFill>
                <a:latin typeface="Calibri"/>
                <a:cs typeface="Calibri"/>
              </a:rPr>
              <a:t>run.</a:t>
            </a:r>
            <a:endParaRPr sz="1800" dirty="0">
              <a:latin typeface="Calibri"/>
              <a:cs typeface="Calibri"/>
            </a:endParaRPr>
          </a:p>
        </p:txBody>
      </p:sp>
      <p:sp>
        <p:nvSpPr>
          <p:cNvPr id="16" name="object 16"/>
          <p:cNvSpPr/>
          <p:nvPr/>
        </p:nvSpPr>
        <p:spPr>
          <a:xfrm>
            <a:off x="809244" y="2770632"/>
            <a:ext cx="5661660" cy="1272540"/>
          </a:xfrm>
          <a:custGeom>
            <a:avLst/>
            <a:gdLst/>
            <a:ahLst/>
            <a:cxnLst/>
            <a:rect l="l" t="t" r="r" b="b"/>
            <a:pathLst>
              <a:path w="5661660" h="1272539">
                <a:moveTo>
                  <a:pt x="0" y="0"/>
                </a:moveTo>
                <a:lnTo>
                  <a:pt x="5661659" y="0"/>
                </a:lnTo>
                <a:lnTo>
                  <a:pt x="5661659" y="1272539"/>
                </a:lnTo>
                <a:lnTo>
                  <a:pt x="0" y="1272539"/>
                </a:lnTo>
                <a:lnTo>
                  <a:pt x="0" y="0"/>
                </a:lnTo>
                <a:close/>
              </a:path>
            </a:pathLst>
          </a:custGeom>
          <a:ln w="57912">
            <a:solidFill>
              <a:srgbClr val="C00000"/>
            </a:solidFill>
          </a:ln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7" name="object 17"/>
          <p:cNvSpPr/>
          <p:nvPr/>
        </p:nvSpPr>
        <p:spPr>
          <a:xfrm>
            <a:off x="6488172" y="3429030"/>
            <a:ext cx="1155700" cy="1270"/>
          </a:xfrm>
          <a:custGeom>
            <a:avLst/>
            <a:gdLst/>
            <a:ahLst/>
            <a:cxnLst/>
            <a:rect l="l" t="t" r="r" b="b"/>
            <a:pathLst>
              <a:path w="1155700" h="1270">
                <a:moveTo>
                  <a:pt x="0" y="774"/>
                </a:moveTo>
                <a:lnTo>
                  <a:pt x="1155649" y="0"/>
                </a:lnTo>
              </a:path>
            </a:pathLst>
          </a:custGeom>
          <a:ln w="57912">
            <a:solidFill>
              <a:srgbClr val="C00000"/>
            </a:solidFill>
          </a:ln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8" name="object 18"/>
          <p:cNvSpPr/>
          <p:nvPr/>
        </p:nvSpPr>
        <p:spPr>
          <a:xfrm>
            <a:off x="7614805" y="3342172"/>
            <a:ext cx="173990" cy="173990"/>
          </a:xfrm>
          <a:custGeom>
            <a:avLst/>
            <a:gdLst/>
            <a:ahLst/>
            <a:cxnLst/>
            <a:rect l="l" t="t" r="r" b="b"/>
            <a:pathLst>
              <a:path w="173990" h="173989">
                <a:moveTo>
                  <a:pt x="0" y="0"/>
                </a:moveTo>
                <a:lnTo>
                  <a:pt x="114" y="173736"/>
                </a:lnTo>
                <a:lnTo>
                  <a:pt x="173786" y="86753"/>
                </a:lnTo>
                <a:lnTo>
                  <a:pt x="0" y="0"/>
                </a:lnTo>
                <a:close/>
              </a:path>
            </a:pathLst>
          </a:custGeom>
          <a:solidFill>
            <a:srgbClr val="C00000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9" name="object 19"/>
          <p:cNvSpPr txBox="1"/>
          <p:nvPr/>
        </p:nvSpPr>
        <p:spPr>
          <a:xfrm>
            <a:off x="7959463" y="5401292"/>
            <a:ext cx="3741420" cy="11226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1800" b="1" spc="-30" dirty="0">
                <a:solidFill>
                  <a:srgbClr val="4D4D4D"/>
                </a:solidFill>
                <a:latin typeface="Calibri"/>
                <a:cs typeface="Calibri"/>
              </a:rPr>
              <a:t>IMPORTANT: </a:t>
            </a:r>
            <a:r>
              <a:rPr sz="1800" b="1" dirty="0">
                <a:solidFill>
                  <a:srgbClr val="4D4D4D"/>
                </a:solidFill>
                <a:latin typeface="Calibri"/>
                <a:cs typeface="Calibri"/>
              </a:rPr>
              <a:t>The </a:t>
            </a:r>
            <a:r>
              <a:rPr sz="1800" b="1" i="1" spc="-10" dirty="0">
                <a:solidFill>
                  <a:srgbClr val="4D4D4D"/>
                </a:solidFill>
                <a:latin typeface="Calibri"/>
                <a:cs typeface="Calibri"/>
              </a:rPr>
              <a:t>Start </a:t>
            </a:r>
            <a:r>
              <a:rPr sz="1800" b="1" i="1" spc="-5" dirty="0">
                <a:solidFill>
                  <a:srgbClr val="4D4D4D"/>
                </a:solidFill>
                <a:latin typeface="Calibri"/>
                <a:cs typeface="Calibri"/>
              </a:rPr>
              <a:t>Date </a:t>
            </a:r>
            <a:r>
              <a:rPr sz="1800" b="1" spc="-10" dirty="0">
                <a:solidFill>
                  <a:srgbClr val="4D4D4D"/>
                </a:solidFill>
                <a:latin typeface="Calibri"/>
                <a:cs typeface="Calibri"/>
              </a:rPr>
              <a:t>entered </a:t>
            </a:r>
            <a:r>
              <a:rPr sz="1800" b="1" spc="-5" dirty="0">
                <a:solidFill>
                  <a:srgbClr val="4D4D4D"/>
                </a:solidFill>
                <a:latin typeface="Calibri"/>
                <a:cs typeface="Calibri"/>
              </a:rPr>
              <a:t>by  </a:t>
            </a:r>
            <a:r>
              <a:rPr sz="1800" b="1" dirty="0">
                <a:solidFill>
                  <a:srgbClr val="4D4D4D"/>
                </a:solidFill>
                <a:latin typeface="Calibri"/>
                <a:cs typeface="Calibri"/>
              </a:rPr>
              <a:t>the </a:t>
            </a:r>
            <a:r>
              <a:rPr sz="1800" b="1" spc="-15" dirty="0">
                <a:solidFill>
                  <a:srgbClr val="4D4D4D"/>
                </a:solidFill>
                <a:latin typeface="Calibri"/>
                <a:cs typeface="Calibri"/>
              </a:rPr>
              <a:t>program </a:t>
            </a:r>
            <a:r>
              <a:rPr sz="1800" b="1" u="heavy" spc="-5" dirty="0">
                <a:solidFill>
                  <a:srgbClr val="4D4D4D"/>
                </a:solidFill>
                <a:uFill>
                  <a:solidFill>
                    <a:srgbClr val="4D4D4D"/>
                  </a:solidFill>
                </a:uFill>
                <a:latin typeface="Calibri"/>
                <a:cs typeface="Calibri"/>
              </a:rPr>
              <a:t>cannot </a:t>
            </a:r>
            <a:r>
              <a:rPr sz="1800" b="1" u="heavy" dirty="0">
                <a:solidFill>
                  <a:srgbClr val="4D4D4D"/>
                </a:solidFill>
                <a:uFill>
                  <a:solidFill>
                    <a:srgbClr val="4D4D4D"/>
                  </a:solidFill>
                </a:uFill>
                <a:latin typeface="Calibri"/>
                <a:cs typeface="Calibri"/>
              </a:rPr>
              <a:t>be earlier </a:t>
            </a:r>
            <a:r>
              <a:rPr sz="1800" b="1" u="heavy" spc="-5" dirty="0">
                <a:solidFill>
                  <a:srgbClr val="4D4D4D"/>
                </a:solidFill>
                <a:uFill>
                  <a:solidFill>
                    <a:srgbClr val="4D4D4D"/>
                  </a:solidFill>
                </a:uFill>
                <a:latin typeface="Calibri"/>
                <a:cs typeface="Calibri"/>
              </a:rPr>
              <a:t>than</a:t>
            </a:r>
            <a:r>
              <a:rPr sz="1800" b="1" spc="-105" dirty="0">
                <a:solidFill>
                  <a:srgbClr val="4D4D4D"/>
                </a:solidFill>
                <a:latin typeface="Calibri"/>
                <a:cs typeface="Calibri"/>
              </a:rPr>
              <a:t> </a:t>
            </a:r>
            <a:r>
              <a:rPr sz="1800" b="1" spc="-15" dirty="0">
                <a:solidFill>
                  <a:srgbClr val="4D4D4D"/>
                </a:solidFill>
                <a:latin typeface="Calibri"/>
                <a:cs typeface="Calibri"/>
              </a:rPr>
              <a:t>any  </a:t>
            </a:r>
            <a:r>
              <a:rPr sz="1800" b="1" dirty="0">
                <a:solidFill>
                  <a:srgbClr val="4D4D4D"/>
                </a:solidFill>
                <a:latin typeface="Calibri"/>
                <a:cs typeface="Calibri"/>
              </a:rPr>
              <a:t>of the </a:t>
            </a:r>
            <a:r>
              <a:rPr sz="1800" b="1" spc="-10" dirty="0">
                <a:solidFill>
                  <a:srgbClr val="4D4D4D"/>
                </a:solidFill>
                <a:latin typeface="Calibri"/>
                <a:cs typeface="Calibri"/>
              </a:rPr>
              <a:t>four dates highlighted </a:t>
            </a:r>
            <a:r>
              <a:rPr sz="1800" b="1" dirty="0">
                <a:solidFill>
                  <a:srgbClr val="4D4D4D"/>
                </a:solidFill>
                <a:latin typeface="Calibri"/>
                <a:cs typeface="Calibri"/>
              </a:rPr>
              <a:t>in </a:t>
            </a:r>
            <a:r>
              <a:rPr sz="1800" b="1" spc="-10" dirty="0">
                <a:solidFill>
                  <a:srgbClr val="4D4D4D"/>
                </a:solidFill>
                <a:latin typeface="Calibri"/>
                <a:cs typeface="Calibri"/>
              </a:rPr>
              <a:t>yellow  </a:t>
            </a:r>
            <a:r>
              <a:rPr sz="1800" b="1" spc="-5" dirty="0">
                <a:solidFill>
                  <a:srgbClr val="4D4D4D"/>
                </a:solidFill>
                <a:latin typeface="Calibri"/>
                <a:cs typeface="Calibri"/>
              </a:rPr>
              <a:t>above. </a:t>
            </a:r>
            <a:r>
              <a:rPr sz="1800" b="1" dirty="0">
                <a:solidFill>
                  <a:srgbClr val="4D4D4D"/>
                </a:solidFill>
                <a:latin typeface="Calibri"/>
                <a:cs typeface="Calibri"/>
              </a:rPr>
              <a:t>It </a:t>
            </a:r>
            <a:r>
              <a:rPr sz="1800" b="1" spc="-10" dirty="0">
                <a:solidFill>
                  <a:srgbClr val="4D4D4D"/>
                </a:solidFill>
                <a:latin typeface="Calibri"/>
                <a:cs typeface="Calibri"/>
              </a:rPr>
              <a:t>must </a:t>
            </a:r>
            <a:r>
              <a:rPr sz="1800" b="1" dirty="0">
                <a:solidFill>
                  <a:srgbClr val="4D4D4D"/>
                </a:solidFill>
                <a:latin typeface="Calibri"/>
                <a:cs typeface="Calibri"/>
              </a:rPr>
              <a:t>be the </a:t>
            </a:r>
            <a:r>
              <a:rPr sz="1800" b="1" spc="-5" dirty="0">
                <a:solidFill>
                  <a:srgbClr val="4D4D4D"/>
                </a:solidFill>
                <a:latin typeface="Calibri"/>
                <a:cs typeface="Calibri"/>
              </a:rPr>
              <a:t>same </a:t>
            </a:r>
            <a:r>
              <a:rPr sz="1800" b="1" dirty="0">
                <a:solidFill>
                  <a:srgbClr val="4D4D4D"/>
                </a:solidFill>
                <a:latin typeface="Calibri"/>
                <a:cs typeface="Calibri"/>
              </a:rPr>
              <a:t>or</a:t>
            </a:r>
            <a:r>
              <a:rPr sz="1800" b="1" spc="-95" dirty="0">
                <a:solidFill>
                  <a:srgbClr val="4D4D4D"/>
                </a:solidFill>
                <a:latin typeface="Calibri"/>
                <a:cs typeface="Calibri"/>
              </a:rPr>
              <a:t> </a:t>
            </a:r>
            <a:r>
              <a:rPr sz="1800" b="1" spc="-35" dirty="0">
                <a:solidFill>
                  <a:srgbClr val="4D4D4D"/>
                </a:solidFill>
                <a:latin typeface="Calibri"/>
                <a:cs typeface="Calibri"/>
              </a:rPr>
              <a:t>later.</a:t>
            </a:r>
            <a:endParaRPr sz="1800" dirty="0">
              <a:latin typeface="Calibri"/>
              <a:cs typeface="Calibri"/>
            </a:endParaRPr>
          </a:p>
        </p:txBody>
      </p:sp>
      <p:sp>
        <p:nvSpPr>
          <p:cNvPr id="20" name="object 20"/>
          <p:cNvSpPr/>
          <p:nvPr/>
        </p:nvSpPr>
        <p:spPr>
          <a:xfrm>
            <a:off x="1453896" y="5452871"/>
            <a:ext cx="1714500" cy="259079"/>
          </a:xfrm>
          <a:custGeom>
            <a:avLst/>
            <a:gdLst/>
            <a:ahLst/>
            <a:cxnLst/>
            <a:rect l="l" t="t" r="r" b="b"/>
            <a:pathLst>
              <a:path w="1714500" h="259079">
                <a:moveTo>
                  <a:pt x="0" y="0"/>
                </a:moveTo>
                <a:lnTo>
                  <a:pt x="1714500" y="0"/>
                </a:lnTo>
                <a:lnTo>
                  <a:pt x="1714500" y="259079"/>
                </a:lnTo>
                <a:lnTo>
                  <a:pt x="0" y="259079"/>
                </a:lnTo>
                <a:lnTo>
                  <a:pt x="0" y="0"/>
                </a:lnTo>
                <a:close/>
              </a:path>
            </a:pathLst>
          </a:custGeom>
          <a:ln w="57911">
            <a:solidFill>
              <a:srgbClr val="C00000"/>
            </a:solidFill>
          </a:ln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21" name="object 21"/>
          <p:cNvSpPr/>
          <p:nvPr/>
        </p:nvSpPr>
        <p:spPr>
          <a:xfrm>
            <a:off x="3198296" y="5597420"/>
            <a:ext cx="4504055" cy="6985"/>
          </a:xfrm>
          <a:custGeom>
            <a:avLst/>
            <a:gdLst/>
            <a:ahLst/>
            <a:cxnLst/>
            <a:rect l="l" t="t" r="r" b="b"/>
            <a:pathLst>
              <a:path w="4504055" h="6985">
                <a:moveTo>
                  <a:pt x="0" y="6375"/>
                </a:moveTo>
                <a:lnTo>
                  <a:pt x="4503521" y="0"/>
                </a:lnTo>
              </a:path>
            </a:pathLst>
          </a:custGeom>
          <a:ln w="57912">
            <a:solidFill>
              <a:srgbClr val="C00000"/>
            </a:solidFill>
          </a:ln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22" name="object 22"/>
          <p:cNvSpPr/>
          <p:nvPr/>
        </p:nvSpPr>
        <p:spPr>
          <a:xfrm>
            <a:off x="7672743" y="5510588"/>
            <a:ext cx="173990" cy="173990"/>
          </a:xfrm>
          <a:custGeom>
            <a:avLst/>
            <a:gdLst/>
            <a:ahLst/>
            <a:cxnLst/>
            <a:rect l="l" t="t" r="r" b="b"/>
            <a:pathLst>
              <a:path w="173990" h="173989">
                <a:moveTo>
                  <a:pt x="0" y="0"/>
                </a:moveTo>
                <a:lnTo>
                  <a:pt x="241" y="173735"/>
                </a:lnTo>
                <a:lnTo>
                  <a:pt x="173850" y="86626"/>
                </a:lnTo>
                <a:lnTo>
                  <a:pt x="0" y="0"/>
                </a:lnTo>
                <a:close/>
              </a:path>
            </a:pathLst>
          </a:custGeom>
          <a:solidFill>
            <a:srgbClr val="C00000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23" name="object 23"/>
          <p:cNvSpPr/>
          <p:nvPr/>
        </p:nvSpPr>
        <p:spPr>
          <a:xfrm>
            <a:off x="3168395" y="3829811"/>
            <a:ext cx="737870" cy="142240"/>
          </a:xfrm>
          <a:custGeom>
            <a:avLst/>
            <a:gdLst/>
            <a:ahLst/>
            <a:cxnLst/>
            <a:rect l="l" t="t" r="r" b="b"/>
            <a:pathLst>
              <a:path w="737870" h="142239">
                <a:moveTo>
                  <a:pt x="0" y="0"/>
                </a:moveTo>
                <a:lnTo>
                  <a:pt x="737616" y="0"/>
                </a:lnTo>
                <a:lnTo>
                  <a:pt x="737616" y="141731"/>
                </a:lnTo>
                <a:lnTo>
                  <a:pt x="0" y="141731"/>
                </a:lnTo>
                <a:lnTo>
                  <a:pt x="0" y="0"/>
                </a:lnTo>
                <a:close/>
              </a:path>
            </a:pathLst>
          </a:custGeom>
          <a:solidFill>
            <a:srgbClr val="FFFF00">
              <a:alpha val="39999"/>
            </a:srgbClr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24" name="object 24"/>
          <p:cNvSpPr/>
          <p:nvPr/>
        </p:nvSpPr>
        <p:spPr>
          <a:xfrm>
            <a:off x="3168395" y="3320796"/>
            <a:ext cx="737870" cy="142240"/>
          </a:xfrm>
          <a:custGeom>
            <a:avLst/>
            <a:gdLst/>
            <a:ahLst/>
            <a:cxnLst/>
            <a:rect l="l" t="t" r="r" b="b"/>
            <a:pathLst>
              <a:path w="737870" h="142239">
                <a:moveTo>
                  <a:pt x="0" y="0"/>
                </a:moveTo>
                <a:lnTo>
                  <a:pt x="737616" y="0"/>
                </a:lnTo>
                <a:lnTo>
                  <a:pt x="737616" y="141732"/>
                </a:lnTo>
                <a:lnTo>
                  <a:pt x="0" y="141732"/>
                </a:lnTo>
                <a:lnTo>
                  <a:pt x="0" y="0"/>
                </a:lnTo>
                <a:close/>
              </a:path>
            </a:pathLst>
          </a:custGeom>
          <a:solidFill>
            <a:srgbClr val="FFFF00">
              <a:alpha val="39999"/>
            </a:srgbClr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25" name="object 25"/>
          <p:cNvSpPr/>
          <p:nvPr/>
        </p:nvSpPr>
        <p:spPr>
          <a:xfrm>
            <a:off x="2366772" y="2462783"/>
            <a:ext cx="638810" cy="142240"/>
          </a:xfrm>
          <a:custGeom>
            <a:avLst/>
            <a:gdLst/>
            <a:ahLst/>
            <a:cxnLst/>
            <a:rect l="l" t="t" r="r" b="b"/>
            <a:pathLst>
              <a:path w="638810" h="142239">
                <a:moveTo>
                  <a:pt x="0" y="0"/>
                </a:moveTo>
                <a:lnTo>
                  <a:pt x="638556" y="0"/>
                </a:lnTo>
                <a:lnTo>
                  <a:pt x="638556" y="141732"/>
                </a:lnTo>
                <a:lnTo>
                  <a:pt x="0" y="141732"/>
                </a:lnTo>
                <a:lnTo>
                  <a:pt x="0" y="0"/>
                </a:lnTo>
                <a:close/>
              </a:path>
            </a:pathLst>
          </a:custGeom>
          <a:solidFill>
            <a:srgbClr val="FFFF00">
              <a:alpha val="39999"/>
            </a:srgbClr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26" name="object 26"/>
          <p:cNvSpPr/>
          <p:nvPr/>
        </p:nvSpPr>
        <p:spPr>
          <a:xfrm>
            <a:off x="2033016" y="2290572"/>
            <a:ext cx="638810" cy="142240"/>
          </a:xfrm>
          <a:custGeom>
            <a:avLst/>
            <a:gdLst/>
            <a:ahLst/>
            <a:cxnLst/>
            <a:rect l="l" t="t" r="r" b="b"/>
            <a:pathLst>
              <a:path w="638810" h="142239">
                <a:moveTo>
                  <a:pt x="0" y="0"/>
                </a:moveTo>
                <a:lnTo>
                  <a:pt x="638556" y="0"/>
                </a:lnTo>
                <a:lnTo>
                  <a:pt x="638556" y="141732"/>
                </a:lnTo>
                <a:lnTo>
                  <a:pt x="0" y="141732"/>
                </a:lnTo>
                <a:lnTo>
                  <a:pt x="0" y="0"/>
                </a:lnTo>
                <a:close/>
              </a:path>
            </a:pathLst>
          </a:custGeom>
          <a:solidFill>
            <a:srgbClr val="FFFF00">
              <a:alpha val="39999"/>
            </a:srgbClr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</p:spTree>
  </p:cSld>
  <p:clrMapOvr>
    <a:masterClrMapping/>
  </p:clrMapOvr>
  <p:transition spd="med">
    <p:fade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916941" y="699009"/>
            <a:ext cx="10353675" cy="234166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sz="3600" b="0" dirty="0">
                <a:solidFill>
                  <a:srgbClr val="888A8E"/>
                </a:solidFill>
                <a:latin typeface="Calibri Light"/>
                <a:cs typeface="Calibri Light"/>
              </a:rPr>
              <a:t>NSCHC </a:t>
            </a:r>
            <a:r>
              <a:rPr sz="3600" b="0" spc="-10" dirty="0">
                <a:solidFill>
                  <a:srgbClr val="888A8E"/>
                </a:solidFill>
                <a:latin typeface="Calibri Light"/>
                <a:cs typeface="Calibri Light"/>
              </a:rPr>
              <a:t>Certification</a:t>
            </a:r>
            <a:r>
              <a:rPr sz="3600" b="0" spc="-40" dirty="0">
                <a:solidFill>
                  <a:srgbClr val="888A8E"/>
                </a:solidFill>
                <a:latin typeface="Calibri Light"/>
                <a:cs typeface="Calibri Light"/>
              </a:rPr>
              <a:t> </a:t>
            </a:r>
            <a:r>
              <a:rPr sz="3600" b="0" spc="-25" dirty="0">
                <a:solidFill>
                  <a:srgbClr val="888A8E"/>
                </a:solidFill>
                <a:latin typeface="Calibri Light"/>
                <a:cs typeface="Calibri Light"/>
              </a:rPr>
              <a:t>Boxes</a:t>
            </a:r>
            <a:endParaRPr sz="3600" dirty="0">
              <a:latin typeface="Calibri Light"/>
              <a:cs typeface="Calibri Light"/>
            </a:endParaRPr>
          </a:p>
          <a:p>
            <a:pPr>
              <a:lnSpc>
                <a:spcPct val="100000"/>
              </a:lnSpc>
              <a:spcBef>
                <a:spcPts val="30"/>
              </a:spcBef>
            </a:pPr>
            <a:endParaRPr sz="2200" dirty="0">
              <a:latin typeface="Times New Roman"/>
              <a:cs typeface="Times New Roman"/>
            </a:endParaRPr>
          </a:p>
          <a:p>
            <a:pPr marL="184785" marR="5080" indent="-172720">
              <a:lnSpc>
                <a:spcPts val="2590"/>
              </a:lnSpc>
              <a:buClr>
                <a:srgbClr val="EA8551"/>
              </a:buClr>
              <a:buFont typeface="Wingdings"/>
              <a:buChar char=""/>
              <a:tabLst>
                <a:tab pos="185420" algn="l"/>
              </a:tabLst>
            </a:pPr>
            <a:r>
              <a:rPr sz="2400" b="1" i="1" spc="-5" dirty="0">
                <a:solidFill>
                  <a:srgbClr val="4D4D4D"/>
                </a:solidFill>
                <a:latin typeface="Calibri"/>
                <a:cs typeface="Calibri"/>
              </a:rPr>
              <a:t>ALL NSOPW </a:t>
            </a:r>
            <a:r>
              <a:rPr sz="2400" spc="-5" dirty="0">
                <a:solidFill>
                  <a:srgbClr val="4D4D4D"/>
                </a:solidFill>
                <a:latin typeface="Calibri"/>
                <a:cs typeface="Calibri"/>
              </a:rPr>
              <a:t>and </a:t>
            </a:r>
            <a:r>
              <a:rPr sz="2400" b="1" i="1" spc="-15" dirty="0">
                <a:solidFill>
                  <a:srgbClr val="4D4D4D"/>
                </a:solidFill>
                <a:latin typeface="Calibri"/>
                <a:cs typeface="Calibri"/>
              </a:rPr>
              <a:t>State </a:t>
            </a:r>
            <a:r>
              <a:rPr sz="2400" b="1" i="1" spc="-5" dirty="0">
                <a:solidFill>
                  <a:srgbClr val="4D4D4D"/>
                </a:solidFill>
                <a:latin typeface="Calibri"/>
                <a:cs typeface="Calibri"/>
              </a:rPr>
              <a:t>Checks </a:t>
            </a:r>
            <a:r>
              <a:rPr lang="en-US" sz="2400" b="1" spc="-10" dirty="0">
                <a:solidFill>
                  <a:srgbClr val="4D4D4D"/>
                </a:solidFill>
                <a:latin typeface="Calibri"/>
                <a:cs typeface="Calibri"/>
              </a:rPr>
              <a:t>MUST</a:t>
            </a:r>
            <a:r>
              <a:rPr sz="2400" spc="-10" dirty="0">
                <a:solidFill>
                  <a:srgbClr val="4D4D4D"/>
                </a:solidFill>
                <a:latin typeface="Calibri"/>
                <a:cs typeface="Calibri"/>
              </a:rPr>
              <a:t> </a:t>
            </a:r>
            <a:r>
              <a:rPr sz="2400" spc="-5" dirty="0">
                <a:solidFill>
                  <a:srgbClr val="4D4D4D"/>
                </a:solidFill>
                <a:latin typeface="Calibri"/>
                <a:cs typeface="Calibri"/>
              </a:rPr>
              <a:t>be </a:t>
            </a:r>
            <a:r>
              <a:rPr sz="2400" spc="-10" dirty="0">
                <a:solidFill>
                  <a:srgbClr val="4D4D4D"/>
                </a:solidFill>
                <a:latin typeface="Calibri"/>
                <a:cs typeface="Calibri"/>
              </a:rPr>
              <a:t>completed/adjudicated </a:t>
            </a:r>
            <a:r>
              <a:rPr sz="2400" spc="-5" dirty="0">
                <a:solidFill>
                  <a:srgbClr val="4D4D4D"/>
                </a:solidFill>
                <a:latin typeface="Calibri"/>
                <a:cs typeface="Calibri"/>
              </a:rPr>
              <a:t>prior </a:t>
            </a:r>
            <a:r>
              <a:rPr sz="2400" spc="-15" dirty="0">
                <a:solidFill>
                  <a:srgbClr val="4D4D4D"/>
                </a:solidFill>
                <a:latin typeface="Calibri"/>
                <a:cs typeface="Calibri"/>
              </a:rPr>
              <a:t>to start </a:t>
            </a:r>
            <a:r>
              <a:rPr sz="2400" spc="-5" dirty="0">
                <a:solidFill>
                  <a:srgbClr val="4D4D4D"/>
                </a:solidFill>
                <a:latin typeface="Calibri"/>
                <a:cs typeface="Calibri"/>
              </a:rPr>
              <a:t>of</a:t>
            </a:r>
            <a:r>
              <a:rPr sz="2400" spc="-25" dirty="0">
                <a:solidFill>
                  <a:srgbClr val="4D4D4D"/>
                </a:solidFill>
                <a:latin typeface="Calibri"/>
                <a:cs typeface="Calibri"/>
              </a:rPr>
              <a:t> </a:t>
            </a:r>
            <a:r>
              <a:rPr sz="2400" dirty="0">
                <a:solidFill>
                  <a:srgbClr val="4D4D4D"/>
                </a:solidFill>
                <a:latin typeface="Calibri"/>
                <a:cs typeface="Calibri"/>
              </a:rPr>
              <a:t>service</a:t>
            </a:r>
            <a:endParaRPr sz="2400" dirty="0">
              <a:latin typeface="Calibri"/>
              <a:cs typeface="Calibri"/>
            </a:endParaRPr>
          </a:p>
          <a:p>
            <a:pPr marL="184785" marR="459740" indent="-172720">
              <a:lnSpc>
                <a:spcPts val="2590"/>
              </a:lnSpc>
              <a:spcBef>
                <a:spcPts val="805"/>
              </a:spcBef>
              <a:buClr>
                <a:srgbClr val="EA8551"/>
              </a:buClr>
              <a:buFont typeface="Wingdings"/>
              <a:buChar char=""/>
              <a:tabLst>
                <a:tab pos="185420" algn="l"/>
              </a:tabLst>
            </a:pPr>
            <a:r>
              <a:rPr sz="2400" dirty="0">
                <a:solidFill>
                  <a:srgbClr val="4D4D4D"/>
                </a:solidFill>
                <a:latin typeface="Calibri"/>
                <a:cs typeface="Calibri"/>
              </a:rPr>
              <a:t>FBI check in </a:t>
            </a:r>
            <a:r>
              <a:rPr sz="2400" spc="-5" dirty="0">
                <a:solidFill>
                  <a:srgbClr val="4D4D4D"/>
                </a:solidFill>
                <a:latin typeface="Calibri"/>
                <a:cs typeface="Calibri"/>
              </a:rPr>
              <a:t>Fieldprint </a:t>
            </a:r>
            <a:r>
              <a:rPr sz="2400" spc="-10" dirty="0">
                <a:solidFill>
                  <a:srgbClr val="4D4D4D"/>
                </a:solidFill>
                <a:latin typeface="Calibri"/>
                <a:cs typeface="Calibri"/>
              </a:rPr>
              <a:t>must </a:t>
            </a:r>
            <a:r>
              <a:rPr sz="2400" spc="-5" dirty="0">
                <a:solidFill>
                  <a:srgbClr val="4D4D4D"/>
                </a:solidFill>
                <a:latin typeface="Calibri"/>
                <a:cs typeface="Calibri"/>
              </a:rPr>
              <a:t>be </a:t>
            </a:r>
            <a:r>
              <a:rPr sz="2400" spc="-10" dirty="0">
                <a:solidFill>
                  <a:srgbClr val="4D4D4D"/>
                </a:solidFill>
                <a:latin typeface="Calibri"/>
                <a:cs typeface="Calibri"/>
              </a:rPr>
              <a:t>initiated </a:t>
            </a:r>
            <a:r>
              <a:rPr sz="2400" spc="-5" dirty="0">
                <a:solidFill>
                  <a:srgbClr val="4D4D4D"/>
                </a:solidFill>
                <a:latin typeface="Calibri"/>
                <a:cs typeface="Calibri"/>
              </a:rPr>
              <a:t>and accompaniment </a:t>
            </a:r>
            <a:r>
              <a:rPr sz="2400" dirty="0">
                <a:solidFill>
                  <a:srgbClr val="4D4D4D"/>
                </a:solidFill>
                <a:latin typeface="Calibri"/>
                <a:cs typeface="Calibri"/>
              </a:rPr>
              <a:t>is </a:t>
            </a:r>
            <a:r>
              <a:rPr sz="2400" spc="-10" dirty="0">
                <a:solidFill>
                  <a:srgbClr val="4D4D4D"/>
                </a:solidFill>
                <a:latin typeface="Calibri"/>
                <a:cs typeface="Calibri"/>
              </a:rPr>
              <a:t>required until </a:t>
            </a:r>
            <a:r>
              <a:rPr sz="2400" dirty="0">
                <a:solidFill>
                  <a:srgbClr val="4D4D4D"/>
                </a:solidFill>
                <a:latin typeface="Calibri"/>
                <a:cs typeface="Calibri"/>
              </a:rPr>
              <a:t>a  </a:t>
            </a:r>
            <a:r>
              <a:rPr sz="2400" spc="-5" dirty="0">
                <a:solidFill>
                  <a:srgbClr val="4D4D4D"/>
                </a:solidFill>
                <a:latin typeface="Calibri"/>
                <a:cs typeface="Calibri"/>
              </a:rPr>
              <a:t>fitness </a:t>
            </a:r>
            <a:r>
              <a:rPr sz="2400" spc="-10" dirty="0">
                <a:solidFill>
                  <a:srgbClr val="4D4D4D"/>
                </a:solidFill>
                <a:latin typeface="Calibri"/>
                <a:cs typeface="Calibri"/>
              </a:rPr>
              <a:t>determination </a:t>
            </a:r>
            <a:r>
              <a:rPr sz="2400" spc="-5" dirty="0">
                <a:solidFill>
                  <a:srgbClr val="4D4D4D"/>
                </a:solidFill>
                <a:latin typeface="Calibri"/>
                <a:cs typeface="Calibri"/>
              </a:rPr>
              <a:t>of </a:t>
            </a:r>
            <a:r>
              <a:rPr sz="2400" spc="-15" dirty="0">
                <a:solidFill>
                  <a:srgbClr val="4D4D4D"/>
                </a:solidFill>
                <a:latin typeface="Calibri"/>
                <a:cs typeface="Calibri"/>
              </a:rPr>
              <a:t>“cleared” </a:t>
            </a:r>
            <a:r>
              <a:rPr sz="2400" spc="-5" dirty="0">
                <a:solidFill>
                  <a:srgbClr val="4D4D4D"/>
                </a:solidFill>
                <a:latin typeface="Calibri"/>
                <a:cs typeface="Calibri"/>
              </a:rPr>
              <a:t>has </a:t>
            </a:r>
            <a:r>
              <a:rPr sz="2400" dirty="0">
                <a:solidFill>
                  <a:srgbClr val="4D4D4D"/>
                </a:solidFill>
                <a:latin typeface="Calibri"/>
                <a:cs typeface="Calibri"/>
              </a:rPr>
              <a:t>been</a:t>
            </a:r>
            <a:r>
              <a:rPr sz="2400" spc="-35" dirty="0">
                <a:solidFill>
                  <a:srgbClr val="4D4D4D"/>
                </a:solidFill>
                <a:latin typeface="Calibri"/>
                <a:cs typeface="Calibri"/>
              </a:rPr>
              <a:t> </a:t>
            </a:r>
            <a:r>
              <a:rPr sz="2400" spc="-10" dirty="0">
                <a:solidFill>
                  <a:srgbClr val="4D4D4D"/>
                </a:solidFill>
                <a:latin typeface="Calibri"/>
                <a:cs typeface="Calibri"/>
              </a:rPr>
              <a:t>received</a:t>
            </a:r>
            <a:endParaRPr sz="2400" dirty="0">
              <a:latin typeface="Calibri"/>
              <a:cs typeface="Calibri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ts val="955"/>
              </a:lnSpc>
            </a:pPr>
            <a:fld id="{81D60167-4931-47E6-BA6A-407CBD079E47}" type="slidenum">
              <a:rPr dirty="0"/>
              <a:t>22</a:t>
            </a:fld>
            <a:endParaRPr dirty="0"/>
          </a:p>
        </p:txBody>
      </p:sp>
    </p:spTree>
  </p:cSld>
  <p:clrMapOvr>
    <a:masterClrMapping/>
  </p:clrMapOvr>
  <p:transition spd="med">
    <p:fade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78742" y="516319"/>
            <a:ext cx="11960858" cy="39440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ts val="2735"/>
              </a:lnSpc>
              <a:spcBef>
                <a:spcPts val="100"/>
              </a:spcBef>
            </a:pPr>
            <a:r>
              <a:rPr sz="3600" b="1" spc="-5" dirty="0">
                <a:latin typeface="Calibri"/>
                <a:cs typeface="Calibri"/>
              </a:rPr>
              <a:t>Phase</a:t>
            </a:r>
            <a:r>
              <a:rPr sz="3600" b="1" spc="5" dirty="0">
                <a:latin typeface="Calibri"/>
                <a:cs typeface="Calibri"/>
              </a:rPr>
              <a:t> </a:t>
            </a:r>
            <a:r>
              <a:rPr sz="3600" b="1" spc="-5" dirty="0">
                <a:latin typeface="Calibri"/>
                <a:cs typeface="Calibri"/>
              </a:rPr>
              <a:t>4:</a:t>
            </a:r>
            <a:r>
              <a:rPr lang="en-US" sz="3600" b="1" spc="-5" dirty="0">
                <a:latin typeface="Calibri"/>
                <a:cs typeface="Calibri"/>
              </a:rPr>
              <a:t> </a:t>
            </a:r>
            <a:r>
              <a:rPr lang="en-US" sz="3600" spc="-5" dirty="0"/>
              <a:t>Finalizing </a:t>
            </a:r>
            <a:r>
              <a:rPr lang="en-US" sz="3600" spc="-10" dirty="0"/>
              <a:t>Enrollment</a:t>
            </a:r>
            <a:r>
              <a:rPr lang="en-US" sz="3600" spc="-85" dirty="0"/>
              <a:t> </a:t>
            </a:r>
            <a:r>
              <a:rPr lang="en-US" sz="3600" spc="-10" dirty="0"/>
              <a:t>(eGrants)</a:t>
            </a:r>
            <a:endParaRPr sz="3600" b="1" spc="-5" dirty="0">
              <a:latin typeface="Calibri"/>
              <a:cs typeface="Calibri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ts val="955"/>
              </a:lnSpc>
            </a:pPr>
            <a:fld id="{81D60167-4931-47E6-BA6A-407CBD079E47}" type="slidenum">
              <a:rPr dirty="0"/>
              <a:t>23</a:t>
            </a:fld>
            <a:endParaRPr dirty="0"/>
          </a:p>
        </p:txBody>
      </p:sp>
      <p:sp>
        <p:nvSpPr>
          <p:cNvPr id="3" name="object 3"/>
          <p:cNvSpPr/>
          <p:nvPr/>
        </p:nvSpPr>
        <p:spPr>
          <a:xfrm>
            <a:off x="3207150" y="1371600"/>
            <a:ext cx="5968198" cy="477287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</p:spTree>
  </p:cSld>
  <p:clrMapOvr>
    <a:masterClrMapping/>
  </p:clrMapOvr>
  <p:transition spd="med">
    <p:fade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916941" y="611178"/>
            <a:ext cx="11069317" cy="56682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sz="3600" spc="-5" dirty="0"/>
              <a:t>Completing Member </a:t>
            </a:r>
            <a:r>
              <a:rPr sz="3600" spc="-10" dirty="0"/>
              <a:t>Applicant </a:t>
            </a:r>
            <a:r>
              <a:rPr sz="3600" spc="-5" dirty="0"/>
              <a:t>Placement</a:t>
            </a:r>
            <a:r>
              <a:rPr sz="3600" spc="-25" dirty="0"/>
              <a:t> </a:t>
            </a:r>
            <a:r>
              <a:rPr sz="3600" spc="-20" dirty="0"/>
              <a:t>Info</a:t>
            </a:r>
          </a:p>
        </p:txBody>
      </p:sp>
      <p:sp>
        <p:nvSpPr>
          <p:cNvPr id="17" name="object 17"/>
          <p:cNvSpPr txBox="1"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ts val="955"/>
              </a:lnSpc>
            </a:pPr>
            <a:fld id="{81D60167-4931-47E6-BA6A-407CBD079E47}" type="slidenum">
              <a:rPr dirty="0"/>
              <a:t>24</a:t>
            </a:fld>
            <a:endParaRPr dirty="0"/>
          </a:p>
        </p:txBody>
      </p:sp>
      <p:sp>
        <p:nvSpPr>
          <p:cNvPr id="4" name="object 4"/>
          <p:cNvSpPr/>
          <p:nvPr/>
        </p:nvSpPr>
        <p:spPr>
          <a:xfrm>
            <a:off x="5349240" y="1604772"/>
            <a:ext cx="6637019" cy="3119627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5" name="object 5"/>
          <p:cNvSpPr/>
          <p:nvPr/>
        </p:nvSpPr>
        <p:spPr>
          <a:xfrm>
            <a:off x="6996683" y="2407920"/>
            <a:ext cx="4186554" cy="177165"/>
          </a:xfrm>
          <a:custGeom>
            <a:avLst/>
            <a:gdLst/>
            <a:ahLst/>
            <a:cxnLst/>
            <a:rect l="l" t="t" r="r" b="b"/>
            <a:pathLst>
              <a:path w="4186554" h="177164">
                <a:moveTo>
                  <a:pt x="0" y="0"/>
                </a:moveTo>
                <a:lnTo>
                  <a:pt x="4186428" y="0"/>
                </a:lnTo>
                <a:lnTo>
                  <a:pt x="4186428" y="176784"/>
                </a:lnTo>
                <a:lnTo>
                  <a:pt x="0" y="176784"/>
                </a:lnTo>
                <a:lnTo>
                  <a:pt x="0" y="0"/>
                </a:lnTo>
                <a:close/>
              </a:path>
            </a:pathLst>
          </a:custGeom>
          <a:solidFill>
            <a:srgbClr val="4D4D4D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6" name="object 6"/>
          <p:cNvSpPr/>
          <p:nvPr/>
        </p:nvSpPr>
        <p:spPr>
          <a:xfrm>
            <a:off x="6996683" y="2407920"/>
            <a:ext cx="4186554" cy="177165"/>
          </a:xfrm>
          <a:custGeom>
            <a:avLst/>
            <a:gdLst/>
            <a:ahLst/>
            <a:cxnLst/>
            <a:rect l="l" t="t" r="r" b="b"/>
            <a:pathLst>
              <a:path w="4186554" h="177164">
                <a:moveTo>
                  <a:pt x="0" y="0"/>
                </a:moveTo>
                <a:lnTo>
                  <a:pt x="4186428" y="0"/>
                </a:lnTo>
                <a:lnTo>
                  <a:pt x="4186428" y="176784"/>
                </a:lnTo>
                <a:lnTo>
                  <a:pt x="0" y="176784"/>
                </a:lnTo>
                <a:lnTo>
                  <a:pt x="0" y="0"/>
                </a:lnTo>
                <a:close/>
              </a:path>
            </a:pathLst>
          </a:custGeom>
          <a:ln w="6095">
            <a:solidFill>
              <a:srgbClr val="4D4D4D"/>
            </a:solidFill>
          </a:ln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7" name="object 7"/>
          <p:cNvSpPr/>
          <p:nvPr/>
        </p:nvSpPr>
        <p:spPr>
          <a:xfrm>
            <a:off x="7008876" y="2621279"/>
            <a:ext cx="2726690" cy="177165"/>
          </a:xfrm>
          <a:custGeom>
            <a:avLst/>
            <a:gdLst/>
            <a:ahLst/>
            <a:cxnLst/>
            <a:rect l="l" t="t" r="r" b="b"/>
            <a:pathLst>
              <a:path w="2726690" h="177164">
                <a:moveTo>
                  <a:pt x="0" y="0"/>
                </a:moveTo>
                <a:lnTo>
                  <a:pt x="2726435" y="0"/>
                </a:lnTo>
                <a:lnTo>
                  <a:pt x="2726435" y="176784"/>
                </a:lnTo>
                <a:lnTo>
                  <a:pt x="0" y="176784"/>
                </a:lnTo>
                <a:lnTo>
                  <a:pt x="0" y="0"/>
                </a:lnTo>
                <a:close/>
              </a:path>
            </a:pathLst>
          </a:custGeom>
          <a:solidFill>
            <a:srgbClr val="4D4D4D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8" name="object 8"/>
          <p:cNvSpPr/>
          <p:nvPr/>
        </p:nvSpPr>
        <p:spPr>
          <a:xfrm>
            <a:off x="9029700" y="3211067"/>
            <a:ext cx="509270" cy="182880"/>
          </a:xfrm>
          <a:custGeom>
            <a:avLst/>
            <a:gdLst/>
            <a:ahLst/>
            <a:cxnLst/>
            <a:rect l="l" t="t" r="r" b="b"/>
            <a:pathLst>
              <a:path w="509270" h="182879">
                <a:moveTo>
                  <a:pt x="0" y="0"/>
                </a:moveTo>
                <a:lnTo>
                  <a:pt x="509016" y="0"/>
                </a:lnTo>
                <a:lnTo>
                  <a:pt x="509016" y="182879"/>
                </a:lnTo>
                <a:lnTo>
                  <a:pt x="0" y="182879"/>
                </a:lnTo>
                <a:lnTo>
                  <a:pt x="0" y="0"/>
                </a:lnTo>
                <a:close/>
              </a:path>
            </a:pathLst>
          </a:custGeom>
          <a:solidFill>
            <a:srgbClr val="4D4D4D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9" name="object 9"/>
          <p:cNvSpPr txBox="1"/>
          <p:nvPr/>
        </p:nvSpPr>
        <p:spPr>
          <a:xfrm>
            <a:off x="916941" y="1563649"/>
            <a:ext cx="4192904" cy="33172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spc="-25" dirty="0">
                <a:solidFill>
                  <a:srgbClr val="4D4D4D"/>
                </a:solidFill>
                <a:latin typeface="Calibri"/>
                <a:cs typeface="Calibri"/>
              </a:rPr>
              <a:t>At </a:t>
            </a:r>
            <a:r>
              <a:rPr sz="1800" spc="-5" dirty="0">
                <a:solidFill>
                  <a:srgbClr val="4D4D4D"/>
                </a:solidFill>
                <a:latin typeface="Calibri"/>
                <a:cs typeface="Calibri"/>
              </a:rPr>
              <a:t>the </a:t>
            </a:r>
            <a:r>
              <a:rPr sz="1800" spc="-10" dirty="0">
                <a:solidFill>
                  <a:srgbClr val="4D4D4D"/>
                </a:solidFill>
                <a:latin typeface="Calibri"/>
                <a:cs typeface="Calibri"/>
              </a:rPr>
              <a:t>bottom </a:t>
            </a:r>
            <a:r>
              <a:rPr sz="1800" spc="-5" dirty="0">
                <a:solidFill>
                  <a:srgbClr val="4D4D4D"/>
                </a:solidFill>
                <a:latin typeface="Calibri"/>
                <a:cs typeface="Calibri"/>
              </a:rPr>
              <a:t>of the </a:t>
            </a:r>
            <a:r>
              <a:rPr sz="1800" spc="-10" dirty="0">
                <a:solidFill>
                  <a:srgbClr val="4D4D4D"/>
                </a:solidFill>
                <a:latin typeface="Calibri"/>
                <a:cs typeface="Calibri"/>
              </a:rPr>
              <a:t>enrollment form,</a:t>
            </a:r>
            <a:r>
              <a:rPr sz="1800" spc="75" dirty="0">
                <a:solidFill>
                  <a:srgbClr val="4D4D4D"/>
                </a:solidFill>
                <a:latin typeface="Calibri"/>
                <a:cs typeface="Calibri"/>
              </a:rPr>
              <a:t> </a:t>
            </a:r>
            <a:r>
              <a:rPr sz="1800" spc="-10" dirty="0">
                <a:solidFill>
                  <a:srgbClr val="4D4D4D"/>
                </a:solidFill>
                <a:latin typeface="Calibri"/>
                <a:cs typeface="Calibri"/>
              </a:rPr>
              <a:t>enter:</a:t>
            </a:r>
            <a:endParaRPr sz="1800" dirty="0">
              <a:latin typeface="Calibri"/>
              <a:cs typeface="Calibri"/>
            </a:endParaRPr>
          </a:p>
          <a:p>
            <a:pPr marL="299085" indent="-287020">
              <a:lnSpc>
                <a:spcPct val="100000"/>
              </a:lnSpc>
              <a:buClr>
                <a:srgbClr val="EA8551"/>
              </a:buClr>
              <a:buFont typeface="Wingdings"/>
              <a:buChar char=""/>
              <a:tabLst>
                <a:tab pos="299085" algn="l"/>
                <a:tab pos="299720" algn="l"/>
              </a:tabLst>
            </a:pPr>
            <a:r>
              <a:rPr sz="1800" i="1" spc="-10" dirty="0">
                <a:solidFill>
                  <a:srgbClr val="4D4D4D"/>
                </a:solidFill>
                <a:latin typeface="Calibri"/>
                <a:cs typeface="Calibri"/>
              </a:rPr>
              <a:t>Start </a:t>
            </a:r>
            <a:r>
              <a:rPr sz="1800" i="1" spc="-20" dirty="0">
                <a:solidFill>
                  <a:srgbClr val="4D4D4D"/>
                </a:solidFill>
                <a:latin typeface="Calibri"/>
                <a:cs typeface="Calibri"/>
              </a:rPr>
              <a:t>Date</a:t>
            </a:r>
            <a:endParaRPr sz="1800" dirty="0">
              <a:latin typeface="Calibri"/>
              <a:cs typeface="Calibri"/>
            </a:endParaRPr>
          </a:p>
          <a:p>
            <a:pPr marL="299085" indent="-287020">
              <a:lnSpc>
                <a:spcPct val="100000"/>
              </a:lnSpc>
              <a:buClr>
                <a:srgbClr val="EA8551"/>
              </a:buClr>
              <a:buFont typeface="Wingdings"/>
              <a:buChar char=""/>
              <a:tabLst>
                <a:tab pos="299085" algn="l"/>
                <a:tab pos="299720" algn="l"/>
              </a:tabLst>
            </a:pPr>
            <a:r>
              <a:rPr sz="1800" i="1" spc="-5" dirty="0">
                <a:solidFill>
                  <a:srgbClr val="4D4D4D"/>
                </a:solidFill>
                <a:latin typeface="Calibri"/>
                <a:cs typeface="Calibri"/>
              </a:rPr>
              <a:t>Program</a:t>
            </a:r>
            <a:r>
              <a:rPr sz="1800" i="1" spc="-80" dirty="0">
                <a:solidFill>
                  <a:srgbClr val="4D4D4D"/>
                </a:solidFill>
                <a:latin typeface="Calibri"/>
                <a:cs typeface="Calibri"/>
              </a:rPr>
              <a:t> </a:t>
            </a:r>
            <a:r>
              <a:rPr sz="1800" i="1" spc="-35" dirty="0">
                <a:solidFill>
                  <a:srgbClr val="4D4D4D"/>
                </a:solidFill>
                <a:latin typeface="Calibri"/>
                <a:cs typeface="Calibri"/>
              </a:rPr>
              <a:t>Year</a:t>
            </a:r>
            <a:endParaRPr sz="1800" dirty="0">
              <a:latin typeface="Calibri"/>
              <a:cs typeface="Calibri"/>
            </a:endParaRPr>
          </a:p>
          <a:p>
            <a:pPr marL="299085" indent="-287020">
              <a:lnSpc>
                <a:spcPct val="100000"/>
              </a:lnSpc>
              <a:buClr>
                <a:srgbClr val="EA8551"/>
              </a:buClr>
              <a:buFont typeface="Wingdings"/>
              <a:buChar char=""/>
              <a:tabLst>
                <a:tab pos="299085" algn="l"/>
                <a:tab pos="299720" algn="l"/>
              </a:tabLst>
            </a:pPr>
            <a:r>
              <a:rPr sz="1800" i="1" spc="-5" dirty="0">
                <a:solidFill>
                  <a:srgbClr val="4D4D4D"/>
                </a:solidFill>
                <a:latin typeface="Calibri"/>
                <a:cs typeface="Calibri"/>
              </a:rPr>
              <a:t>Program</a:t>
            </a:r>
            <a:r>
              <a:rPr sz="1800" i="1" spc="-75" dirty="0">
                <a:solidFill>
                  <a:srgbClr val="4D4D4D"/>
                </a:solidFill>
                <a:latin typeface="Calibri"/>
                <a:cs typeface="Calibri"/>
              </a:rPr>
              <a:t> </a:t>
            </a:r>
            <a:r>
              <a:rPr sz="1800" i="1" spc="-5" dirty="0">
                <a:solidFill>
                  <a:srgbClr val="4D4D4D"/>
                </a:solidFill>
                <a:latin typeface="Calibri"/>
                <a:cs typeface="Calibri"/>
              </a:rPr>
              <a:t>Title</a:t>
            </a:r>
            <a:endParaRPr sz="1800" dirty="0">
              <a:latin typeface="Calibri"/>
              <a:cs typeface="Calibri"/>
            </a:endParaRPr>
          </a:p>
          <a:p>
            <a:pPr marL="299085" marR="84455" indent="-287020">
              <a:lnSpc>
                <a:spcPct val="100000"/>
              </a:lnSpc>
              <a:buClr>
                <a:srgbClr val="EA8551"/>
              </a:buClr>
              <a:buFont typeface="Wingdings"/>
              <a:buChar char=""/>
              <a:tabLst>
                <a:tab pos="299085" algn="l"/>
                <a:tab pos="299720" algn="l"/>
              </a:tabLst>
            </a:pPr>
            <a:r>
              <a:rPr sz="1800" i="1" spc="-5" dirty="0">
                <a:solidFill>
                  <a:srgbClr val="4D4D4D"/>
                </a:solidFill>
                <a:latin typeface="Calibri"/>
                <a:cs typeface="Calibri"/>
              </a:rPr>
              <a:t>Service </a:t>
            </a:r>
            <a:r>
              <a:rPr sz="1800" i="1" spc="-10" dirty="0">
                <a:solidFill>
                  <a:srgbClr val="4D4D4D"/>
                </a:solidFill>
                <a:latin typeface="Calibri"/>
                <a:cs typeface="Calibri"/>
              </a:rPr>
              <a:t>Location </a:t>
            </a:r>
            <a:r>
              <a:rPr sz="1800" spc="-5" dirty="0">
                <a:solidFill>
                  <a:srgbClr val="4D4D4D"/>
                </a:solidFill>
                <a:latin typeface="Calibri"/>
                <a:cs typeface="Calibri"/>
              </a:rPr>
              <a:t>(if </a:t>
            </a:r>
            <a:r>
              <a:rPr sz="1800" spc="-15" dirty="0">
                <a:solidFill>
                  <a:srgbClr val="4D4D4D"/>
                </a:solidFill>
                <a:latin typeface="Calibri"/>
                <a:cs typeface="Calibri"/>
              </a:rPr>
              <a:t>necessary, </a:t>
            </a:r>
            <a:r>
              <a:rPr sz="1800" spc="-5" dirty="0">
                <a:solidFill>
                  <a:srgbClr val="4D4D4D"/>
                </a:solidFill>
                <a:latin typeface="Calibri"/>
                <a:cs typeface="Calibri"/>
              </a:rPr>
              <a:t>this </a:t>
            </a:r>
            <a:r>
              <a:rPr sz="1800" spc="-10" dirty="0">
                <a:solidFill>
                  <a:srgbClr val="4D4D4D"/>
                </a:solidFill>
                <a:latin typeface="Calibri"/>
                <a:cs typeface="Calibri"/>
              </a:rPr>
              <a:t>can </a:t>
            </a:r>
            <a:r>
              <a:rPr sz="1800" dirty="0">
                <a:solidFill>
                  <a:srgbClr val="4D4D4D"/>
                </a:solidFill>
                <a:latin typeface="Calibri"/>
                <a:cs typeface="Calibri"/>
              </a:rPr>
              <a:t>be  </a:t>
            </a:r>
            <a:r>
              <a:rPr sz="1800" spc="-5" dirty="0">
                <a:solidFill>
                  <a:srgbClr val="4D4D4D"/>
                </a:solidFill>
                <a:latin typeface="Calibri"/>
                <a:cs typeface="Calibri"/>
              </a:rPr>
              <a:t>changed </a:t>
            </a:r>
            <a:r>
              <a:rPr sz="1800" spc="-10" dirty="0">
                <a:solidFill>
                  <a:srgbClr val="4D4D4D"/>
                </a:solidFill>
                <a:latin typeface="Calibri"/>
                <a:cs typeface="Calibri"/>
              </a:rPr>
              <a:t>after</a:t>
            </a:r>
            <a:r>
              <a:rPr sz="1800" spc="15" dirty="0">
                <a:solidFill>
                  <a:srgbClr val="4D4D4D"/>
                </a:solidFill>
                <a:latin typeface="Calibri"/>
                <a:cs typeface="Calibri"/>
              </a:rPr>
              <a:t> </a:t>
            </a:r>
            <a:r>
              <a:rPr sz="1800" spc="-10" dirty="0">
                <a:solidFill>
                  <a:srgbClr val="4D4D4D"/>
                </a:solidFill>
                <a:latin typeface="Calibri"/>
                <a:cs typeface="Calibri"/>
              </a:rPr>
              <a:t>enrollment)</a:t>
            </a:r>
            <a:endParaRPr sz="1800" dirty="0">
              <a:latin typeface="Calibri"/>
              <a:cs typeface="Calibri"/>
            </a:endParaRPr>
          </a:p>
          <a:p>
            <a:pPr marL="299085" indent="-287020">
              <a:lnSpc>
                <a:spcPct val="100000"/>
              </a:lnSpc>
              <a:buClr>
                <a:srgbClr val="EA8551"/>
              </a:buClr>
              <a:buFont typeface="Wingdings"/>
              <a:buChar char=""/>
              <a:tabLst>
                <a:tab pos="299085" algn="l"/>
                <a:tab pos="299720" algn="l"/>
              </a:tabLst>
            </a:pPr>
            <a:r>
              <a:rPr sz="1800" i="1" spc="-5" dirty="0">
                <a:solidFill>
                  <a:srgbClr val="4D4D4D"/>
                </a:solidFill>
                <a:latin typeface="Calibri"/>
                <a:cs typeface="Calibri"/>
              </a:rPr>
              <a:t>Slot</a:t>
            </a:r>
            <a:r>
              <a:rPr sz="1800" i="1" dirty="0">
                <a:solidFill>
                  <a:srgbClr val="4D4D4D"/>
                </a:solidFill>
                <a:latin typeface="Calibri"/>
                <a:cs typeface="Calibri"/>
              </a:rPr>
              <a:t> </a:t>
            </a:r>
            <a:r>
              <a:rPr sz="1800" i="1" spc="-25" dirty="0">
                <a:solidFill>
                  <a:srgbClr val="4D4D4D"/>
                </a:solidFill>
                <a:latin typeface="Calibri"/>
                <a:cs typeface="Calibri"/>
              </a:rPr>
              <a:t>Type</a:t>
            </a:r>
            <a:endParaRPr sz="1800" dirty="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30"/>
              </a:spcBef>
            </a:pPr>
            <a:endParaRPr sz="1850" dirty="0">
              <a:latin typeface="Times New Roman"/>
              <a:cs typeface="Times New Roman"/>
            </a:endParaRPr>
          </a:p>
          <a:p>
            <a:pPr marL="12700" marR="180340">
              <a:lnSpc>
                <a:spcPct val="100000"/>
              </a:lnSpc>
            </a:pPr>
            <a:r>
              <a:rPr sz="1800" spc="-5" dirty="0">
                <a:solidFill>
                  <a:srgbClr val="4D4D4D"/>
                </a:solidFill>
                <a:latin typeface="Calibri"/>
                <a:cs typeface="Calibri"/>
              </a:rPr>
              <a:t>All </a:t>
            </a:r>
            <a:r>
              <a:rPr sz="1800" spc="-10" dirty="0">
                <a:solidFill>
                  <a:srgbClr val="4D4D4D"/>
                </a:solidFill>
                <a:latin typeface="Calibri"/>
                <a:cs typeface="Calibri"/>
              </a:rPr>
              <a:t>information </a:t>
            </a:r>
            <a:r>
              <a:rPr sz="1800" spc="-5" dirty="0">
                <a:solidFill>
                  <a:srgbClr val="4D4D4D"/>
                </a:solidFill>
                <a:latin typeface="Calibri"/>
                <a:cs typeface="Calibri"/>
              </a:rPr>
              <a:t>on the </a:t>
            </a:r>
            <a:r>
              <a:rPr sz="1800" spc="-15" dirty="0">
                <a:solidFill>
                  <a:srgbClr val="4D4D4D"/>
                </a:solidFill>
                <a:latin typeface="Calibri"/>
                <a:cs typeface="Calibri"/>
              </a:rPr>
              <a:t>form </a:t>
            </a:r>
            <a:r>
              <a:rPr sz="1800" spc="-10" dirty="0">
                <a:solidFill>
                  <a:srgbClr val="4D4D4D"/>
                </a:solidFill>
                <a:latin typeface="Calibri"/>
                <a:cs typeface="Calibri"/>
              </a:rPr>
              <a:t>can </a:t>
            </a:r>
            <a:r>
              <a:rPr sz="1800" dirty="0">
                <a:solidFill>
                  <a:srgbClr val="4D4D4D"/>
                </a:solidFill>
                <a:latin typeface="Calibri"/>
                <a:cs typeface="Calibri"/>
              </a:rPr>
              <a:t>be </a:t>
            </a:r>
            <a:r>
              <a:rPr sz="1800" spc="-10" dirty="0">
                <a:solidFill>
                  <a:srgbClr val="4D4D4D"/>
                </a:solidFill>
                <a:latin typeface="Calibri"/>
                <a:cs typeface="Calibri"/>
              </a:rPr>
              <a:t>entered  </a:t>
            </a:r>
            <a:r>
              <a:rPr sz="1800" dirty="0">
                <a:solidFill>
                  <a:srgbClr val="4D4D4D"/>
                </a:solidFill>
                <a:latin typeface="Calibri"/>
                <a:cs typeface="Calibri"/>
              </a:rPr>
              <a:t>and </a:t>
            </a:r>
            <a:r>
              <a:rPr sz="1800" spc="-10" dirty="0">
                <a:solidFill>
                  <a:srgbClr val="4D4D4D"/>
                </a:solidFill>
                <a:latin typeface="Calibri"/>
                <a:cs typeface="Calibri"/>
              </a:rPr>
              <a:t>saved </a:t>
            </a:r>
            <a:r>
              <a:rPr sz="1800" dirty="0">
                <a:solidFill>
                  <a:srgbClr val="4D4D4D"/>
                </a:solidFill>
                <a:latin typeface="Calibri"/>
                <a:cs typeface="Calibri"/>
              </a:rPr>
              <a:t>ahead </a:t>
            </a:r>
            <a:r>
              <a:rPr sz="1800" spc="-5" dirty="0">
                <a:solidFill>
                  <a:srgbClr val="4D4D4D"/>
                </a:solidFill>
                <a:latin typeface="Calibri"/>
                <a:cs typeface="Calibri"/>
              </a:rPr>
              <a:t>of time </a:t>
            </a:r>
            <a:r>
              <a:rPr sz="1800" spc="-15" dirty="0">
                <a:solidFill>
                  <a:srgbClr val="4D4D4D"/>
                </a:solidFill>
                <a:latin typeface="Calibri"/>
                <a:cs typeface="Calibri"/>
              </a:rPr>
              <a:t>EXCEPT </a:t>
            </a:r>
            <a:r>
              <a:rPr sz="1800" spc="-5" dirty="0">
                <a:solidFill>
                  <a:srgbClr val="4D4D4D"/>
                </a:solidFill>
                <a:latin typeface="Calibri"/>
                <a:cs typeface="Calibri"/>
              </a:rPr>
              <a:t>the </a:t>
            </a:r>
            <a:r>
              <a:rPr sz="1800" i="1" spc="-10" dirty="0">
                <a:solidFill>
                  <a:srgbClr val="4D4D4D"/>
                </a:solidFill>
                <a:latin typeface="Calibri"/>
                <a:cs typeface="Calibri"/>
              </a:rPr>
              <a:t>Start  Date </a:t>
            </a:r>
            <a:r>
              <a:rPr sz="1800" dirty="0">
                <a:solidFill>
                  <a:srgbClr val="4D4D4D"/>
                </a:solidFill>
                <a:latin typeface="Calibri"/>
                <a:cs typeface="Calibri"/>
              </a:rPr>
              <a:t>and </a:t>
            </a:r>
            <a:r>
              <a:rPr sz="1800" i="1" spc="-5" dirty="0">
                <a:solidFill>
                  <a:srgbClr val="4D4D4D"/>
                </a:solidFill>
                <a:latin typeface="Calibri"/>
                <a:cs typeface="Calibri"/>
              </a:rPr>
              <a:t>Slot </a:t>
            </a:r>
            <a:r>
              <a:rPr sz="1800" i="1" spc="-20" dirty="0">
                <a:solidFill>
                  <a:srgbClr val="4D4D4D"/>
                </a:solidFill>
                <a:latin typeface="Calibri"/>
                <a:cs typeface="Calibri"/>
              </a:rPr>
              <a:t>Type</a:t>
            </a:r>
            <a:r>
              <a:rPr sz="1800" spc="-20" dirty="0">
                <a:solidFill>
                  <a:srgbClr val="4D4D4D"/>
                </a:solidFill>
                <a:latin typeface="Calibri"/>
                <a:cs typeface="Calibri"/>
              </a:rPr>
              <a:t>, </a:t>
            </a:r>
            <a:r>
              <a:rPr sz="1800" spc="-5" dirty="0">
                <a:solidFill>
                  <a:srgbClr val="4D4D4D"/>
                </a:solidFill>
                <a:latin typeface="Calibri"/>
                <a:cs typeface="Calibri"/>
              </a:rPr>
              <a:t>which cannot </a:t>
            </a:r>
            <a:r>
              <a:rPr sz="1800" dirty="0">
                <a:solidFill>
                  <a:srgbClr val="4D4D4D"/>
                </a:solidFill>
                <a:latin typeface="Calibri"/>
                <a:cs typeface="Calibri"/>
              </a:rPr>
              <a:t>be </a:t>
            </a:r>
            <a:r>
              <a:rPr sz="1800" spc="-10" dirty="0">
                <a:solidFill>
                  <a:srgbClr val="4D4D4D"/>
                </a:solidFill>
                <a:latin typeface="Calibri"/>
                <a:cs typeface="Calibri"/>
              </a:rPr>
              <a:t>saved  </a:t>
            </a:r>
            <a:r>
              <a:rPr sz="1800" spc="-5" dirty="0">
                <a:solidFill>
                  <a:srgbClr val="4D4D4D"/>
                </a:solidFill>
                <a:latin typeface="Calibri"/>
                <a:cs typeface="Calibri"/>
              </a:rPr>
              <a:t>prior </a:t>
            </a:r>
            <a:r>
              <a:rPr sz="1800" spc="-10" dirty="0">
                <a:solidFill>
                  <a:srgbClr val="4D4D4D"/>
                </a:solidFill>
                <a:latin typeface="Calibri"/>
                <a:cs typeface="Calibri"/>
              </a:rPr>
              <a:t>to </a:t>
            </a:r>
            <a:r>
              <a:rPr sz="1800" spc="-5" dirty="0">
                <a:solidFill>
                  <a:srgbClr val="4D4D4D"/>
                </a:solidFill>
                <a:latin typeface="Calibri"/>
                <a:cs typeface="Calibri"/>
              </a:rPr>
              <a:t>the </a:t>
            </a:r>
            <a:r>
              <a:rPr sz="1800" spc="-15" dirty="0">
                <a:solidFill>
                  <a:srgbClr val="4D4D4D"/>
                </a:solidFill>
                <a:latin typeface="Calibri"/>
                <a:cs typeface="Calibri"/>
              </a:rPr>
              <a:t>date </a:t>
            </a:r>
            <a:r>
              <a:rPr sz="1800" spc="-5" dirty="0">
                <a:solidFill>
                  <a:srgbClr val="4D4D4D"/>
                </a:solidFill>
                <a:latin typeface="Calibri"/>
                <a:cs typeface="Calibri"/>
              </a:rPr>
              <a:t>of</a:t>
            </a:r>
            <a:r>
              <a:rPr sz="1800" spc="70" dirty="0">
                <a:solidFill>
                  <a:srgbClr val="4D4D4D"/>
                </a:solidFill>
                <a:latin typeface="Calibri"/>
                <a:cs typeface="Calibri"/>
              </a:rPr>
              <a:t> </a:t>
            </a:r>
            <a:r>
              <a:rPr sz="1800" spc="-10" dirty="0">
                <a:solidFill>
                  <a:srgbClr val="4D4D4D"/>
                </a:solidFill>
                <a:latin typeface="Calibri"/>
                <a:cs typeface="Calibri"/>
              </a:rPr>
              <a:t>enrollment.</a:t>
            </a:r>
            <a:endParaRPr sz="1800" dirty="0">
              <a:latin typeface="Calibri"/>
              <a:cs typeface="Calibri"/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5715000" y="1903476"/>
            <a:ext cx="6271260" cy="1202690"/>
          </a:xfrm>
          <a:custGeom>
            <a:avLst/>
            <a:gdLst/>
            <a:ahLst/>
            <a:cxnLst/>
            <a:rect l="l" t="t" r="r" b="b"/>
            <a:pathLst>
              <a:path w="6271259" h="1202689">
                <a:moveTo>
                  <a:pt x="0" y="0"/>
                </a:moveTo>
                <a:lnTo>
                  <a:pt x="6271259" y="0"/>
                </a:lnTo>
                <a:lnTo>
                  <a:pt x="6271259" y="1202436"/>
                </a:lnTo>
                <a:lnTo>
                  <a:pt x="0" y="1202436"/>
                </a:lnTo>
                <a:lnTo>
                  <a:pt x="0" y="0"/>
                </a:lnTo>
                <a:close/>
              </a:path>
            </a:pathLst>
          </a:custGeom>
          <a:ln w="57912">
            <a:solidFill>
              <a:srgbClr val="C00000"/>
            </a:solidFill>
          </a:ln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1" name="object 11"/>
          <p:cNvSpPr/>
          <p:nvPr/>
        </p:nvSpPr>
        <p:spPr>
          <a:xfrm>
            <a:off x="5044310" y="2515166"/>
            <a:ext cx="660400" cy="10795"/>
          </a:xfrm>
          <a:custGeom>
            <a:avLst/>
            <a:gdLst/>
            <a:ahLst/>
            <a:cxnLst/>
            <a:rect l="l" t="t" r="r" b="b"/>
            <a:pathLst>
              <a:path w="660400" h="10794">
                <a:moveTo>
                  <a:pt x="659777" y="0"/>
                </a:moveTo>
                <a:lnTo>
                  <a:pt x="0" y="10744"/>
                </a:lnTo>
              </a:path>
            </a:pathLst>
          </a:custGeom>
          <a:ln w="57912">
            <a:solidFill>
              <a:srgbClr val="C00000"/>
            </a:solidFill>
          </a:ln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2" name="object 12"/>
          <p:cNvSpPr/>
          <p:nvPr/>
        </p:nvSpPr>
        <p:spPr>
          <a:xfrm>
            <a:off x="4899549" y="2438581"/>
            <a:ext cx="175260" cy="173990"/>
          </a:xfrm>
          <a:custGeom>
            <a:avLst/>
            <a:gdLst/>
            <a:ahLst/>
            <a:cxnLst/>
            <a:rect l="l" t="t" r="r" b="b"/>
            <a:pathLst>
              <a:path w="175260" h="173989">
                <a:moveTo>
                  <a:pt x="172300" y="0"/>
                </a:moveTo>
                <a:lnTo>
                  <a:pt x="0" y="89687"/>
                </a:lnTo>
                <a:lnTo>
                  <a:pt x="175133" y="173710"/>
                </a:lnTo>
                <a:lnTo>
                  <a:pt x="172300" y="0"/>
                </a:lnTo>
                <a:close/>
              </a:path>
            </a:pathLst>
          </a:custGeom>
          <a:solidFill>
            <a:srgbClr val="C00000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3" name="object 13"/>
          <p:cNvSpPr txBox="1"/>
          <p:nvPr/>
        </p:nvSpPr>
        <p:spPr>
          <a:xfrm>
            <a:off x="6802628" y="4803401"/>
            <a:ext cx="3613785" cy="16713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81280" marR="5715" indent="8890" algn="r">
              <a:lnSpc>
                <a:spcPct val="100000"/>
              </a:lnSpc>
              <a:spcBef>
                <a:spcPts val="100"/>
              </a:spcBef>
            </a:pPr>
            <a:r>
              <a:rPr sz="1800" spc="-15" dirty="0">
                <a:solidFill>
                  <a:srgbClr val="4D4D4D"/>
                </a:solidFill>
                <a:latin typeface="Calibri"/>
                <a:cs typeface="Calibri"/>
              </a:rPr>
              <a:t>Once all </a:t>
            </a:r>
            <a:r>
              <a:rPr sz="1800" spc="-20" dirty="0">
                <a:solidFill>
                  <a:srgbClr val="4D4D4D"/>
                </a:solidFill>
                <a:latin typeface="Calibri"/>
                <a:cs typeface="Calibri"/>
              </a:rPr>
              <a:t>information </a:t>
            </a:r>
            <a:r>
              <a:rPr sz="1800" spc="-10" dirty="0">
                <a:solidFill>
                  <a:srgbClr val="4D4D4D"/>
                </a:solidFill>
                <a:latin typeface="Calibri"/>
                <a:cs typeface="Calibri"/>
              </a:rPr>
              <a:t>has</a:t>
            </a:r>
            <a:r>
              <a:rPr sz="1800" spc="-125" dirty="0">
                <a:solidFill>
                  <a:srgbClr val="4D4D4D"/>
                </a:solidFill>
                <a:latin typeface="Calibri"/>
                <a:cs typeface="Calibri"/>
              </a:rPr>
              <a:t> </a:t>
            </a:r>
            <a:r>
              <a:rPr sz="1800" spc="-10" dirty="0">
                <a:solidFill>
                  <a:srgbClr val="4D4D4D"/>
                </a:solidFill>
                <a:latin typeface="Calibri"/>
                <a:cs typeface="Calibri"/>
              </a:rPr>
              <a:t>been</a:t>
            </a:r>
            <a:r>
              <a:rPr sz="1800" spc="-45" dirty="0">
                <a:solidFill>
                  <a:srgbClr val="4D4D4D"/>
                </a:solidFill>
                <a:latin typeface="Calibri"/>
                <a:cs typeface="Calibri"/>
              </a:rPr>
              <a:t> </a:t>
            </a:r>
            <a:r>
              <a:rPr sz="1800" spc="-20" dirty="0">
                <a:solidFill>
                  <a:srgbClr val="4D4D4D"/>
                </a:solidFill>
                <a:latin typeface="Calibri"/>
                <a:cs typeface="Calibri"/>
              </a:rPr>
              <a:t>entered </a:t>
            </a:r>
            <a:r>
              <a:rPr sz="1800" dirty="0">
                <a:solidFill>
                  <a:srgbClr val="4D4D4D"/>
                </a:solidFill>
                <a:latin typeface="Calibri"/>
                <a:cs typeface="Calibri"/>
              </a:rPr>
              <a:t> </a:t>
            </a:r>
            <a:r>
              <a:rPr sz="1800" spc="-55" dirty="0">
                <a:solidFill>
                  <a:srgbClr val="4D4D4D"/>
                </a:solidFill>
                <a:latin typeface="Calibri"/>
                <a:cs typeface="Calibri"/>
              </a:rPr>
              <a:t>CORRECTLY, </a:t>
            </a:r>
            <a:r>
              <a:rPr sz="1800" spc="-10" dirty="0">
                <a:solidFill>
                  <a:srgbClr val="4D4D4D"/>
                </a:solidFill>
                <a:latin typeface="Calibri"/>
                <a:cs typeface="Calibri"/>
              </a:rPr>
              <a:t>the </a:t>
            </a:r>
            <a:r>
              <a:rPr sz="1800" b="1" spc="-20" dirty="0">
                <a:solidFill>
                  <a:srgbClr val="4D4D4D"/>
                </a:solidFill>
                <a:latin typeface="Calibri"/>
                <a:cs typeface="Calibri"/>
              </a:rPr>
              <a:t>enroll </a:t>
            </a:r>
            <a:r>
              <a:rPr sz="1800" b="1" spc="-15" dirty="0">
                <a:solidFill>
                  <a:srgbClr val="4D4D4D"/>
                </a:solidFill>
                <a:latin typeface="Calibri"/>
                <a:cs typeface="Calibri"/>
              </a:rPr>
              <a:t>member</a:t>
            </a:r>
            <a:r>
              <a:rPr sz="1800" b="1" spc="-140" dirty="0">
                <a:solidFill>
                  <a:srgbClr val="4D4D4D"/>
                </a:solidFill>
                <a:latin typeface="Calibri"/>
                <a:cs typeface="Calibri"/>
              </a:rPr>
              <a:t> </a:t>
            </a:r>
            <a:r>
              <a:rPr sz="1800" spc="-20" dirty="0">
                <a:solidFill>
                  <a:srgbClr val="4D4D4D"/>
                </a:solidFill>
                <a:latin typeface="Calibri"/>
                <a:cs typeface="Calibri"/>
              </a:rPr>
              <a:t>button</a:t>
            </a:r>
            <a:endParaRPr sz="1800" dirty="0">
              <a:latin typeface="Calibri"/>
              <a:cs typeface="Calibri"/>
            </a:endParaRPr>
          </a:p>
          <a:p>
            <a:pPr marR="5715" algn="r">
              <a:lnSpc>
                <a:spcPct val="100000"/>
              </a:lnSpc>
            </a:pPr>
            <a:r>
              <a:rPr sz="1800" spc="-15" dirty="0">
                <a:solidFill>
                  <a:srgbClr val="4D4D4D"/>
                </a:solidFill>
                <a:latin typeface="Calibri"/>
                <a:cs typeface="Calibri"/>
              </a:rPr>
              <a:t>will become</a:t>
            </a:r>
            <a:r>
              <a:rPr sz="1800" spc="-120" dirty="0">
                <a:solidFill>
                  <a:srgbClr val="4D4D4D"/>
                </a:solidFill>
                <a:latin typeface="Calibri"/>
                <a:cs typeface="Calibri"/>
              </a:rPr>
              <a:t> </a:t>
            </a:r>
            <a:r>
              <a:rPr sz="1800" spc="-15" dirty="0">
                <a:solidFill>
                  <a:srgbClr val="4D4D4D"/>
                </a:solidFill>
                <a:latin typeface="Calibri"/>
                <a:cs typeface="Calibri"/>
              </a:rPr>
              <a:t>active.</a:t>
            </a:r>
            <a:endParaRPr sz="1800" dirty="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30"/>
              </a:spcBef>
            </a:pPr>
            <a:endParaRPr sz="1850" dirty="0">
              <a:latin typeface="Times New Roman"/>
              <a:cs typeface="Times New Roman"/>
            </a:endParaRPr>
          </a:p>
          <a:p>
            <a:pPr marL="68580" marR="5080" indent="-56515">
              <a:lnSpc>
                <a:spcPct val="100000"/>
              </a:lnSpc>
            </a:pPr>
            <a:r>
              <a:rPr sz="1800" b="1" spc="-15" dirty="0">
                <a:solidFill>
                  <a:srgbClr val="4D4D4D"/>
                </a:solidFill>
                <a:latin typeface="Calibri"/>
                <a:cs typeface="Calibri"/>
              </a:rPr>
              <a:t>FOR MOST MEMBER APPLICANTS,</a:t>
            </a:r>
            <a:r>
              <a:rPr sz="1800" b="1" spc="-210" dirty="0">
                <a:solidFill>
                  <a:srgbClr val="4D4D4D"/>
                </a:solidFill>
                <a:latin typeface="Calibri"/>
                <a:cs typeface="Calibri"/>
              </a:rPr>
              <a:t> </a:t>
            </a:r>
            <a:r>
              <a:rPr sz="1800" b="1" spc="-10" dirty="0">
                <a:solidFill>
                  <a:srgbClr val="4D4D4D"/>
                </a:solidFill>
                <a:latin typeface="Calibri"/>
                <a:cs typeface="Calibri"/>
              </a:rPr>
              <a:t>THE  </a:t>
            </a:r>
            <a:r>
              <a:rPr sz="1800" b="1" spc="-20" dirty="0">
                <a:solidFill>
                  <a:srgbClr val="4D4D4D"/>
                </a:solidFill>
                <a:latin typeface="Calibri"/>
                <a:cs typeface="Calibri"/>
              </a:rPr>
              <a:t>ENROLLMENT PROCESS </a:t>
            </a:r>
            <a:r>
              <a:rPr sz="1800" b="1" spc="-10" dirty="0">
                <a:solidFill>
                  <a:srgbClr val="4D4D4D"/>
                </a:solidFill>
                <a:latin typeface="Calibri"/>
                <a:cs typeface="Calibri"/>
              </a:rPr>
              <a:t>IS</a:t>
            </a:r>
            <a:r>
              <a:rPr sz="1800" b="1" spc="-95" dirty="0">
                <a:solidFill>
                  <a:srgbClr val="4D4D4D"/>
                </a:solidFill>
                <a:latin typeface="Calibri"/>
                <a:cs typeface="Calibri"/>
              </a:rPr>
              <a:t> </a:t>
            </a:r>
            <a:r>
              <a:rPr sz="1800" b="1" spc="-20" dirty="0">
                <a:solidFill>
                  <a:srgbClr val="4D4D4D"/>
                </a:solidFill>
                <a:latin typeface="Calibri"/>
                <a:cs typeface="Calibri"/>
              </a:rPr>
              <a:t>COMPLETE!</a:t>
            </a:r>
            <a:endParaRPr sz="1800" dirty="0">
              <a:latin typeface="Calibri"/>
              <a:cs typeface="Calibri"/>
            </a:endParaRPr>
          </a:p>
        </p:txBody>
      </p:sp>
      <p:sp>
        <p:nvSpPr>
          <p:cNvPr id="14" name="object 14"/>
          <p:cNvSpPr/>
          <p:nvPr/>
        </p:nvSpPr>
        <p:spPr>
          <a:xfrm>
            <a:off x="10713719" y="4302252"/>
            <a:ext cx="1272540" cy="276225"/>
          </a:xfrm>
          <a:custGeom>
            <a:avLst/>
            <a:gdLst/>
            <a:ahLst/>
            <a:cxnLst/>
            <a:rect l="l" t="t" r="r" b="b"/>
            <a:pathLst>
              <a:path w="1272540" h="276225">
                <a:moveTo>
                  <a:pt x="0" y="0"/>
                </a:moveTo>
                <a:lnTo>
                  <a:pt x="1272540" y="0"/>
                </a:lnTo>
                <a:lnTo>
                  <a:pt x="1272540" y="275844"/>
                </a:lnTo>
                <a:lnTo>
                  <a:pt x="0" y="275844"/>
                </a:lnTo>
                <a:lnTo>
                  <a:pt x="0" y="0"/>
                </a:lnTo>
                <a:close/>
              </a:path>
            </a:pathLst>
          </a:custGeom>
          <a:ln w="57912">
            <a:solidFill>
              <a:srgbClr val="C00000"/>
            </a:solidFill>
          </a:ln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5" name="object 15"/>
          <p:cNvSpPr/>
          <p:nvPr/>
        </p:nvSpPr>
        <p:spPr>
          <a:xfrm>
            <a:off x="10801924" y="4567170"/>
            <a:ext cx="550545" cy="514984"/>
          </a:xfrm>
          <a:custGeom>
            <a:avLst/>
            <a:gdLst/>
            <a:ahLst/>
            <a:cxnLst/>
            <a:rect l="l" t="t" r="r" b="b"/>
            <a:pathLst>
              <a:path w="550545" h="514985">
                <a:moveTo>
                  <a:pt x="537095" y="0"/>
                </a:moveTo>
                <a:lnTo>
                  <a:pt x="550443" y="502526"/>
                </a:lnTo>
                <a:lnTo>
                  <a:pt x="0" y="514362"/>
                </a:lnTo>
              </a:path>
            </a:pathLst>
          </a:custGeom>
          <a:ln w="57912">
            <a:solidFill>
              <a:srgbClr val="C00000"/>
            </a:solidFill>
          </a:ln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6" name="object 16"/>
          <p:cNvSpPr/>
          <p:nvPr/>
        </p:nvSpPr>
        <p:spPr>
          <a:xfrm>
            <a:off x="10657182" y="4994056"/>
            <a:ext cx="175895" cy="173990"/>
          </a:xfrm>
          <a:custGeom>
            <a:avLst/>
            <a:gdLst/>
            <a:ahLst/>
            <a:cxnLst/>
            <a:rect l="l" t="t" r="r" b="b"/>
            <a:pathLst>
              <a:path w="175895" h="173989">
                <a:moveTo>
                  <a:pt x="171818" y="0"/>
                </a:moveTo>
                <a:lnTo>
                  <a:pt x="0" y="90589"/>
                </a:lnTo>
                <a:lnTo>
                  <a:pt x="175564" y="173697"/>
                </a:lnTo>
                <a:lnTo>
                  <a:pt x="171818" y="0"/>
                </a:lnTo>
                <a:close/>
              </a:path>
            </a:pathLst>
          </a:custGeom>
          <a:solidFill>
            <a:srgbClr val="C00000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</p:spTree>
  </p:cSld>
  <p:clrMapOvr>
    <a:masterClrMapping/>
  </p:clrMapOvr>
  <p:transition spd="med">
    <p:fade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916942" y="369825"/>
            <a:ext cx="10521950" cy="339836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ts val="2735"/>
              </a:lnSpc>
              <a:spcBef>
                <a:spcPts val="100"/>
              </a:spcBef>
            </a:pPr>
            <a:r>
              <a:rPr sz="3600" b="1" spc="-15" dirty="0">
                <a:solidFill>
                  <a:srgbClr val="888A8E"/>
                </a:solidFill>
                <a:latin typeface="Calibri"/>
                <a:cs typeface="Calibri"/>
              </a:rPr>
              <a:t>Potential </a:t>
            </a:r>
            <a:r>
              <a:rPr sz="3600" b="1" spc="-5" dirty="0">
                <a:solidFill>
                  <a:srgbClr val="888A8E"/>
                </a:solidFill>
                <a:latin typeface="Calibri"/>
                <a:cs typeface="Calibri"/>
              </a:rPr>
              <a:t>Additional</a:t>
            </a:r>
            <a:r>
              <a:rPr sz="3600" b="1" spc="10" dirty="0">
                <a:solidFill>
                  <a:srgbClr val="888A8E"/>
                </a:solidFill>
                <a:latin typeface="Calibri"/>
                <a:cs typeface="Calibri"/>
              </a:rPr>
              <a:t> </a:t>
            </a:r>
            <a:r>
              <a:rPr sz="3600" b="1" spc="-10" dirty="0">
                <a:solidFill>
                  <a:srgbClr val="888A8E"/>
                </a:solidFill>
                <a:latin typeface="Calibri"/>
                <a:cs typeface="Calibri"/>
              </a:rPr>
              <a:t>Step:</a:t>
            </a:r>
            <a:r>
              <a:rPr lang="en-US" sz="3600" b="1" spc="-10" dirty="0">
                <a:solidFill>
                  <a:srgbClr val="888A8E"/>
                </a:solidFill>
                <a:latin typeface="Calibri"/>
                <a:cs typeface="Calibri"/>
              </a:rPr>
              <a:t>  </a:t>
            </a:r>
            <a:r>
              <a:rPr lang="en-US" sz="3600" b="0" spc="-10" dirty="0">
                <a:solidFill>
                  <a:srgbClr val="888A8E"/>
                </a:solidFill>
                <a:latin typeface="Calibri Light"/>
                <a:cs typeface="Calibri Light"/>
              </a:rPr>
              <a:t>Partial </a:t>
            </a:r>
            <a:r>
              <a:rPr lang="en-US" sz="3600" b="0" spc="-20" dirty="0">
                <a:solidFill>
                  <a:srgbClr val="888A8E"/>
                </a:solidFill>
                <a:latin typeface="Calibri Light"/>
                <a:cs typeface="Calibri Light"/>
              </a:rPr>
              <a:t>Ed Award</a:t>
            </a:r>
            <a:r>
              <a:rPr lang="en-US" sz="3600" b="0" spc="-40" dirty="0">
                <a:solidFill>
                  <a:srgbClr val="888A8E"/>
                </a:solidFill>
                <a:latin typeface="Calibri Light"/>
                <a:cs typeface="Calibri Light"/>
              </a:rPr>
              <a:t> </a:t>
            </a:r>
            <a:r>
              <a:rPr lang="en-US" sz="3600" b="0" spc="-10" dirty="0">
                <a:solidFill>
                  <a:srgbClr val="888A8E"/>
                </a:solidFill>
                <a:latin typeface="Calibri Light"/>
                <a:cs typeface="Calibri Light"/>
              </a:rPr>
              <a:t>Acknowledgement</a:t>
            </a:r>
            <a:endParaRPr lang="en-US" sz="3600" dirty="0">
              <a:latin typeface="Calibri Light"/>
              <a:cs typeface="Calibri Light"/>
            </a:endParaRPr>
          </a:p>
          <a:p>
            <a:pPr algn="ctr">
              <a:lnSpc>
                <a:spcPct val="100000"/>
              </a:lnSpc>
              <a:spcBef>
                <a:spcPts val="30"/>
              </a:spcBef>
            </a:pPr>
            <a:endParaRPr lang="en-US" sz="2200" dirty="0">
              <a:latin typeface="Times New Roman"/>
              <a:cs typeface="Times New Roman"/>
            </a:endParaRPr>
          </a:p>
          <a:p>
            <a:pPr algn="ctr">
              <a:lnSpc>
                <a:spcPct val="100000"/>
              </a:lnSpc>
              <a:spcBef>
                <a:spcPts val="30"/>
              </a:spcBef>
            </a:pPr>
            <a:endParaRPr lang="en-US" sz="2200" dirty="0">
              <a:latin typeface="Times New Roman"/>
              <a:cs typeface="Times New Roman"/>
            </a:endParaRPr>
          </a:p>
          <a:p>
            <a:pPr algn="ctr">
              <a:lnSpc>
                <a:spcPct val="100000"/>
              </a:lnSpc>
              <a:spcBef>
                <a:spcPts val="30"/>
              </a:spcBef>
            </a:pPr>
            <a:endParaRPr lang="en-US" sz="2200" dirty="0">
              <a:latin typeface="Times New Roman"/>
              <a:cs typeface="Times New Roman"/>
            </a:endParaRPr>
          </a:p>
          <a:p>
            <a:pPr algn="ctr">
              <a:lnSpc>
                <a:spcPct val="100000"/>
              </a:lnSpc>
              <a:spcBef>
                <a:spcPts val="30"/>
              </a:spcBef>
            </a:pPr>
            <a:endParaRPr lang="en-US" sz="2200" dirty="0">
              <a:latin typeface="Times New Roman"/>
              <a:cs typeface="Times New Roman"/>
            </a:endParaRPr>
          </a:p>
          <a:p>
            <a:pPr algn="ctr">
              <a:lnSpc>
                <a:spcPct val="100000"/>
              </a:lnSpc>
              <a:spcBef>
                <a:spcPts val="30"/>
              </a:spcBef>
            </a:pPr>
            <a:endParaRPr sz="2200" dirty="0">
              <a:latin typeface="Times New Roman"/>
              <a:cs typeface="Times New Roman"/>
            </a:endParaRPr>
          </a:p>
          <a:p>
            <a:pPr marL="12700" marR="5080" algn="ctr">
              <a:lnSpc>
                <a:spcPts val="2590"/>
              </a:lnSpc>
            </a:pPr>
            <a:r>
              <a:rPr sz="2400" spc="-5" dirty="0">
                <a:solidFill>
                  <a:srgbClr val="4D4D4D"/>
                </a:solidFill>
                <a:latin typeface="Calibri"/>
                <a:cs typeface="Calibri"/>
              </a:rPr>
              <a:t>Member </a:t>
            </a:r>
            <a:r>
              <a:rPr sz="2400" spc="-10" dirty="0">
                <a:solidFill>
                  <a:srgbClr val="4D4D4D"/>
                </a:solidFill>
                <a:latin typeface="Calibri"/>
                <a:cs typeface="Calibri"/>
              </a:rPr>
              <a:t>applicants </a:t>
            </a:r>
            <a:r>
              <a:rPr sz="2400" dirty="0">
                <a:solidFill>
                  <a:srgbClr val="4D4D4D"/>
                </a:solidFill>
                <a:latin typeface="Calibri"/>
                <a:cs typeface="Calibri"/>
              </a:rPr>
              <a:t>who </a:t>
            </a:r>
            <a:r>
              <a:rPr sz="2400" b="1" spc="-5" dirty="0">
                <a:solidFill>
                  <a:srgbClr val="4D4D4D"/>
                </a:solidFill>
                <a:latin typeface="Calibri"/>
                <a:cs typeface="Calibri"/>
              </a:rPr>
              <a:t>previously </a:t>
            </a:r>
            <a:r>
              <a:rPr sz="2400" b="1" spc="-10" dirty="0">
                <a:solidFill>
                  <a:srgbClr val="4D4D4D"/>
                </a:solidFill>
                <a:latin typeface="Calibri"/>
                <a:cs typeface="Calibri"/>
              </a:rPr>
              <a:t>received </a:t>
            </a:r>
            <a:r>
              <a:rPr sz="2400" b="1" spc="-5" dirty="0">
                <a:solidFill>
                  <a:srgbClr val="4D4D4D"/>
                </a:solidFill>
                <a:latin typeface="Calibri"/>
                <a:cs typeface="Calibri"/>
              </a:rPr>
              <a:t>the </a:t>
            </a:r>
            <a:r>
              <a:rPr sz="2400" b="1" spc="-10" dirty="0">
                <a:solidFill>
                  <a:srgbClr val="4D4D4D"/>
                </a:solidFill>
                <a:latin typeface="Calibri"/>
                <a:cs typeface="Calibri"/>
              </a:rPr>
              <a:t>equivalent </a:t>
            </a:r>
            <a:r>
              <a:rPr sz="2400" b="1" dirty="0">
                <a:solidFill>
                  <a:srgbClr val="4D4D4D"/>
                </a:solidFill>
                <a:latin typeface="Calibri"/>
                <a:cs typeface="Calibri"/>
              </a:rPr>
              <a:t>of 2 </a:t>
            </a:r>
            <a:r>
              <a:rPr sz="2400" b="1" spc="-5" dirty="0">
                <a:solidFill>
                  <a:srgbClr val="4D4D4D"/>
                </a:solidFill>
                <a:latin typeface="Calibri"/>
                <a:cs typeface="Calibri"/>
              </a:rPr>
              <a:t>full-time </a:t>
            </a:r>
            <a:r>
              <a:rPr sz="2400" b="1" spc="-10" dirty="0">
                <a:solidFill>
                  <a:srgbClr val="4D4D4D"/>
                </a:solidFill>
                <a:latin typeface="Calibri"/>
                <a:cs typeface="Calibri"/>
              </a:rPr>
              <a:t>education  </a:t>
            </a:r>
            <a:r>
              <a:rPr sz="2400" b="1" spc="-15" dirty="0">
                <a:solidFill>
                  <a:srgbClr val="4D4D4D"/>
                </a:solidFill>
                <a:latin typeface="Calibri"/>
                <a:cs typeface="Calibri"/>
              </a:rPr>
              <a:t>awards</a:t>
            </a:r>
            <a:r>
              <a:rPr sz="2400" spc="-15" dirty="0">
                <a:solidFill>
                  <a:srgbClr val="4D4D4D"/>
                </a:solidFill>
                <a:latin typeface="Calibri"/>
                <a:cs typeface="Calibri"/>
              </a:rPr>
              <a:t>, </a:t>
            </a:r>
            <a:r>
              <a:rPr sz="2400" spc="-5" dirty="0">
                <a:solidFill>
                  <a:srgbClr val="4D4D4D"/>
                </a:solidFill>
                <a:latin typeface="Calibri"/>
                <a:cs typeface="Calibri"/>
              </a:rPr>
              <a:t>or </a:t>
            </a:r>
            <a:r>
              <a:rPr sz="2400" b="1" spc="-5" dirty="0">
                <a:solidFill>
                  <a:srgbClr val="4D4D4D"/>
                </a:solidFill>
                <a:latin typeface="Calibri"/>
                <a:cs typeface="Calibri"/>
              </a:rPr>
              <a:t>will </a:t>
            </a:r>
            <a:r>
              <a:rPr sz="2400" b="1" spc="-20" dirty="0">
                <a:solidFill>
                  <a:srgbClr val="4D4D4D"/>
                </a:solidFill>
                <a:latin typeface="Calibri"/>
                <a:cs typeface="Calibri"/>
              </a:rPr>
              <a:t>exceed </a:t>
            </a:r>
            <a:r>
              <a:rPr sz="2400" b="1" dirty="0">
                <a:solidFill>
                  <a:srgbClr val="4D4D4D"/>
                </a:solidFill>
                <a:latin typeface="Calibri"/>
                <a:cs typeface="Calibri"/>
              </a:rPr>
              <a:t>2 </a:t>
            </a:r>
            <a:r>
              <a:rPr sz="2400" b="1" spc="-5" dirty="0">
                <a:solidFill>
                  <a:srgbClr val="4D4D4D"/>
                </a:solidFill>
                <a:latin typeface="Calibri"/>
                <a:cs typeface="Calibri"/>
              </a:rPr>
              <a:t>full-time </a:t>
            </a:r>
            <a:r>
              <a:rPr sz="2400" b="1" spc="-10" dirty="0">
                <a:solidFill>
                  <a:srgbClr val="4D4D4D"/>
                </a:solidFill>
                <a:latin typeface="Calibri"/>
                <a:cs typeface="Calibri"/>
              </a:rPr>
              <a:t>education </a:t>
            </a:r>
            <a:r>
              <a:rPr sz="2400" b="1" spc="-15" dirty="0">
                <a:solidFill>
                  <a:srgbClr val="4D4D4D"/>
                </a:solidFill>
                <a:latin typeface="Calibri"/>
                <a:cs typeface="Calibri"/>
              </a:rPr>
              <a:t>awards </a:t>
            </a:r>
            <a:r>
              <a:rPr sz="2400" b="1" spc="-5" dirty="0">
                <a:solidFill>
                  <a:srgbClr val="4D4D4D"/>
                </a:solidFill>
                <a:latin typeface="Calibri"/>
                <a:cs typeface="Calibri"/>
              </a:rPr>
              <a:t>with the new </a:t>
            </a:r>
            <a:r>
              <a:rPr sz="2400" b="1" spc="-10" dirty="0">
                <a:solidFill>
                  <a:srgbClr val="4D4D4D"/>
                </a:solidFill>
                <a:latin typeface="Calibri"/>
                <a:cs typeface="Calibri"/>
              </a:rPr>
              <a:t>term</a:t>
            </a:r>
            <a:r>
              <a:rPr sz="2400" spc="-10" dirty="0">
                <a:solidFill>
                  <a:srgbClr val="4D4D4D"/>
                </a:solidFill>
                <a:latin typeface="Calibri"/>
                <a:cs typeface="Calibri"/>
              </a:rPr>
              <a:t>, </a:t>
            </a:r>
            <a:r>
              <a:rPr sz="2400" dirty="0">
                <a:solidFill>
                  <a:srgbClr val="4D4D4D"/>
                </a:solidFill>
                <a:latin typeface="Calibri"/>
                <a:cs typeface="Calibri"/>
              </a:rPr>
              <a:t>will need </a:t>
            </a:r>
            <a:r>
              <a:rPr sz="2400" spc="-15" dirty="0">
                <a:solidFill>
                  <a:srgbClr val="4D4D4D"/>
                </a:solidFill>
                <a:latin typeface="Calibri"/>
                <a:cs typeface="Calibri"/>
              </a:rPr>
              <a:t>to  </a:t>
            </a:r>
            <a:r>
              <a:rPr sz="2400" spc="-10" dirty="0">
                <a:solidFill>
                  <a:srgbClr val="4D4D4D"/>
                </a:solidFill>
                <a:latin typeface="Calibri"/>
                <a:cs typeface="Calibri"/>
              </a:rPr>
              <a:t>acknowledge </a:t>
            </a:r>
            <a:r>
              <a:rPr sz="2400" spc="-5" dirty="0">
                <a:solidFill>
                  <a:srgbClr val="4D4D4D"/>
                </a:solidFill>
                <a:latin typeface="Calibri"/>
                <a:cs typeface="Calibri"/>
              </a:rPr>
              <a:t>partial or no </a:t>
            </a:r>
            <a:r>
              <a:rPr sz="2400" spc="-10" dirty="0">
                <a:solidFill>
                  <a:srgbClr val="4D4D4D"/>
                </a:solidFill>
                <a:latin typeface="Calibri"/>
                <a:cs typeface="Calibri"/>
              </a:rPr>
              <a:t>education </a:t>
            </a:r>
            <a:r>
              <a:rPr sz="2400" spc="-15" dirty="0">
                <a:solidFill>
                  <a:srgbClr val="4D4D4D"/>
                </a:solidFill>
                <a:latin typeface="Calibri"/>
                <a:cs typeface="Calibri"/>
              </a:rPr>
              <a:t>award </a:t>
            </a:r>
            <a:r>
              <a:rPr sz="2400" spc="-5" dirty="0">
                <a:solidFill>
                  <a:srgbClr val="4D4D4D"/>
                </a:solidFill>
                <a:latin typeface="Calibri"/>
                <a:cs typeface="Calibri"/>
              </a:rPr>
              <a:t>prior </a:t>
            </a:r>
            <a:r>
              <a:rPr sz="2400" spc="-15" dirty="0">
                <a:solidFill>
                  <a:srgbClr val="4D4D4D"/>
                </a:solidFill>
                <a:latin typeface="Calibri"/>
                <a:cs typeface="Calibri"/>
              </a:rPr>
              <a:t>to </a:t>
            </a:r>
            <a:r>
              <a:rPr sz="2400" spc="-10" dirty="0">
                <a:solidFill>
                  <a:srgbClr val="4D4D4D"/>
                </a:solidFill>
                <a:latin typeface="Calibri"/>
                <a:cs typeface="Calibri"/>
              </a:rPr>
              <a:t>enrollment.</a:t>
            </a:r>
            <a:endParaRPr sz="2400" dirty="0">
              <a:latin typeface="Calibri"/>
              <a:cs typeface="Calibri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ts val="955"/>
              </a:lnSpc>
            </a:pPr>
            <a:fld id="{81D60167-4931-47E6-BA6A-407CBD079E47}" type="slidenum">
              <a:rPr dirty="0"/>
              <a:t>25</a:t>
            </a:fld>
            <a:endParaRPr dirty="0"/>
          </a:p>
        </p:txBody>
      </p:sp>
    </p:spTree>
  </p:cSld>
  <p:clrMapOvr>
    <a:masterClrMapping/>
  </p:clrMapOvr>
  <p:transition spd="med">
    <p:fade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916942" y="387746"/>
            <a:ext cx="10877859" cy="68993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sz="3600" spc="-10" dirty="0"/>
              <a:t>Partial </a:t>
            </a:r>
            <a:r>
              <a:rPr sz="3600" spc="-20" dirty="0"/>
              <a:t>Ed Award </a:t>
            </a:r>
            <a:r>
              <a:rPr sz="3600" spc="-10" dirty="0"/>
              <a:t>Acknowledgement </a:t>
            </a:r>
            <a:r>
              <a:rPr sz="3600" dirty="0"/>
              <a:t>–</a:t>
            </a:r>
            <a:r>
              <a:rPr dirty="0"/>
              <a:t> </a:t>
            </a:r>
            <a:r>
              <a:rPr spc="-20" dirty="0"/>
              <a:t>Program </a:t>
            </a:r>
            <a:r>
              <a:rPr spc="-5" dirty="0"/>
              <a:t>View</a:t>
            </a:r>
          </a:p>
        </p:txBody>
      </p:sp>
      <p:sp>
        <p:nvSpPr>
          <p:cNvPr id="13" name="object 13"/>
          <p:cNvSpPr txBox="1"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ts val="955"/>
              </a:lnSpc>
            </a:pPr>
            <a:fld id="{81D60167-4931-47E6-BA6A-407CBD079E47}" type="slidenum">
              <a:rPr dirty="0"/>
              <a:t>26</a:t>
            </a:fld>
            <a:endParaRPr dirty="0"/>
          </a:p>
        </p:txBody>
      </p:sp>
      <p:sp>
        <p:nvSpPr>
          <p:cNvPr id="4" name="object 4"/>
          <p:cNvSpPr/>
          <p:nvPr/>
        </p:nvSpPr>
        <p:spPr>
          <a:xfrm>
            <a:off x="914400" y="1274064"/>
            <a:ext cx="7630896" cy="4101083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5" name="object 5"/>
          <p:cNvSpPr/>
          <p:nvPr/>
        </p:nvSpPr>
        <p:spPr>
          <a:xfrm>
            <a:off x="3246120" y="2423160"/>
            <a:ext cx="4648200" cy="441959"/>
          </a:xfrm>
          <a:custGeom>
            <a:avLst/>
            <a:gdLst/>
            <a:ahLst/>
            <a:cxnLst/>
            <a:rect l="l" t="t" r="r" b="b"/>
            <a:pathLst>
              <a:path w="4648200" h="441960">
                <a:moveTo>
                  <a:pt x="0" y="0"/>
                </a:moveTo>
                <a:lnTo>
                  <a:pt x="4648200" y="0"/>
                </a:lnTo>
                <a:lnTo>
                  <a:pt x="4648200" y="441960"/>
                </a:lnTo>
                <a:lnTo>
                  <a:pt x="0" y="441960"/>
                </a:lnTo>
                <a:lnTo>
                  <a:pt x="0" y="0"/>
                </a:lnTo>
                <a:close/>
              </a:path>
            </a:pathLst>
          </a:custGeom>
          <a:ln w="57912">
            <a:solidFill>
              <a:srgbClr val="C00000"/>
            </a:solidFill>
          </a:ln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6" name="object 6"/>
          <p:cNvSpPr/>
          <p:nvPr/>
        </p:nvSpPr>
        <p:spPr>
          <a:xfrm>
            <a:off x="7870987" y="2647988"/>
            <a:ext cx="954405" cy="2540"/>
          </a:xfrm>
          <a:custGeom>
            <a:avLst/>
            <a:gdLst/>
            <a:ahLst/>
            <a:cxnLst/>
            <a:rect l="l" t="t" r="r" b="b"/>
            <a:pathLst>
              <a:path w="954404" h="2539">
                <a:moveTo>
                  <a:pt x="0" y="0"/>
                </a:moveTo>
                <a:lnTo>
                  <a:pt x="954290" y="2273"/>
                </a:lnTo>
              </a:path>
            </a:pathLst>
          </a:custGeom>
          <a:ln w="57911">
            <a:solidFill>
              <a:srgbClr val="C00000"/>
            </a:solidFill>
          </a:ln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7" name="object 7"/>
          <p:cNvSpPr/>
          <p:nvPr/>
        </p:nvSpPr>
        <p:spPr>
          <a:xfrm>
            <a:off x="8796111" y="2563316"/>
            <a:ext cx="173990" cy="173990"/>
          </a:xfrm>
          <a:custGeom>
            <a:avLst/>
            <a:gdLst/>
            <a:ahLst/>
            <a:cxnLst/>
            <a:rect l="l" t="t" r="r" b="b"/>
            <a:pathLst>
              <a:path w="173990" h="173989">
                <a:moveTo>
                  <a:pt x="419" y="0"/>
                </a:moveTo>
                <a:lnTo>
                  <a:pt x="0" y="173736"/>
                </a:lnTo>
                <a:lnTo>
                  <a:pt x="173939" y="87287"/>
                </a:lnTo>
                <a:lnTo>
                  <a:pt x="419" y="0"/>
                </a:lnTo>
                <a:close/>
              </a:path>
            </a:pathLst>
          </a:custGeom>
          <a:solidFill>
            <a:srgbClr val="C00000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8" name="object 8"/>
          <p:cNvSpPr txBox="1"/>
          <p:nvPr/>
        </p:nvSpPr>
        <p:spPr>
          <a:xfrm>
            <a:off x="9062396" y="1905641"/>
            <a:ext cx="2690495" cy="16713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1800" spc="-10" dirty="0">
                <a:solidFill>
                  <a:srgbClr val="4D4D4D"/>
                </a:solidFill>
                <a:latin typeface="Calibri"/>
                <a:cs typeface="Calibri"/>
              </a:rPr>
              <a:t>After </a:t>
            </a:r>
            <a:r>
              <a:rPr sz="1800" spc="-5" dirty="0">
                <a:solidFill>
                  <a:srgbClr val="4D4D4D"/>
                </a:solidFill>
                <a:latin typeface="Calibri"/>
                <a:cs typeface="Calibri"/>
              </a:rPr>
              <a:t>clicking </a:t>
            </a:r>
            <a:r>
              <a:rPr sz="1800" b="1" spc="-5" dirty="0">
                <a:solidFill>
                  <a:srgbClr val="4D4D4D"/>
                </a:solidFill>
                <a:latin typeface="Calibri"/>
                <a:cs typeface="Calibri"/>
              </a:rPr>
              <a:t>enroll </a:t>
            </a:r>
            <a:r>
              <a:rPr sz="1800" b="1" dirty="0">
                <a:solidFill>
                  <a:srgbClr val="4D4D4D"/>
                </a:solidFill>
                <a:latin typeface="Calibri"/>
                <a:cs typeface="Calibri"/>
              </a:rPr>
              <a:t>member  </a:t>
            </a:r>
            <a:r>
              <a:rPr sz="1800" spc="-10" dirty="0">
                <a:solidFill>
                  <a:srgbClr val="4D4D4D"/>
                </a:solidFill>
                <a:latin typeface="Calibri"/>
                <a:cs typeface="Calibri"/>
              </a:rPr>
              <a:t>button, </a:t>
            </a:r>
            <a:r>
              <a:rPr sz="1800" spc="-15" dirty="0">
                <a:solidFill>
                  <a:srgbClr val="4D4D4D"/>
                </a:solidFill>
                <a:latin typeface="Calibri"/>
                <a:cs typeface="Calibri"/>
              </a:rPr>
              <a:t>program staff </a:t>
            </a:r>
            <a:r>
              <a:rPr sz="1800" spc="-5" dirty="0">
                <a:solidFill>
                  <a:srgbClr val="4D4D4D"/>
                </a:solidFill>
                <a:latin typeface="Calibri"/>
                <a:cs typeface="Calibri"/>
              </a:rPr>
              <a:t>will  </a:t>
            </a:r>
            <a:r>
              <a:rPr sz="1800" dirty="0">
                <a:solidFill>
                  <a:srgbClr val="4D4D4D"/>
                </a:solidFill>
                <a:latin typeface="Calibri"/>
                <a:cs typeface="Calibri"/>
              </a:rPr>
              <a:t>see </a:t>
            </a:r>
            <a:r>
              <a:rPr sz="1800" spc="-5" dirty="0">
                <a:solidFill>
                  <a:srgbClr val="4D4D4D"/>
                </a:solidFill>
                <a:latin typeface="Calibri"/>
                <a:cs typeface="Calibri"/>
              </a:rPr>
              <a:t>this </a:t>
            </a:r>
            <a:r>
              <a:rPr sz="1800" spc="-10" dirty="0">
                <a:solidFill>
                  <a:srgbClr val="4D4D4D"/>
                </a:solidFill>
                <a:latin typeface="Calibri"/>
                <a:cs typeface="Calibri"/>
              </a:rPr>
              <a:t>note </a:t>
            </a:r>
            <a:r>
              <a:rPr sz="1800" spc="-15" dirty="0">
                <a:solidFill>
                  <a:srgbClr val="4D4D4D"/>
                </a:solidFill>
                <a:latin typeface="Calibri"/>
                <a:cs typeface="Calibri"/>
              </a:rPr>
              <a:t>for </a:t>
            </a:r>
            <a:r>
              <a:rPr sz="1800" dirty="0">
                <a:solidFill>
                  <a:srgbClr val="4D4D4D"/>
                </a:solidFill>
                <a:latin typeface="Calibri"/>
                <a:cs typeface="Calibri"/>
              </a:rPr>
              <a:t>member  </a:t>
            </a:r>
            <a:r>
              <a:rPr sz="1800" spc="-5" dirty="0">
                <a:solidFill>
                  <a:srgbClr val="4D4D4D"/>
                </a:solidFill>
                <a:latin typeface="Calibri"/>
                <a:cs typeface="Calibri"/>
              </a:rPr>
              <a:t>applicants who </a:t>
            </a:r>
            <a:r>
              <a:rPr sz="1800" dirty="0">
                <a:solidFill>
                  <a:srgbClr val="4D4D4D"/>
                </a:solidFill>
                <a:latin typeface="Calibri"/>
                <a:cs typeface="Calibri"/>
              </a:rPr>
              <a:t>need </a:t>
            </a:r>
            <a:r>
              <a:rPr sz="1800" spc="-10" dirty="0">
                <a:solidFill>
                  <a:srgbClr val="4D4D4D"/>
                </a:solidFill>
                <a:latin typeface="Calibri"/>
                <a:cs typeface="Calibri"/>
              </a:rPr>
              <a:t>to  perform </a:t>
            </a:r>
            <a:r>
              <a:rPr sz="1800" spc="-5" dirty="0">
                <a:solidFill>
                  <a:srgbClr val="4D4D4D"/>
                </a:solidFill>
                <a:latin typeface="Calibri"/>
                <a:cs typeface="Calibri"/>
              </a:rPr>
              <a:t>this  acknowledgment.</a:t>
            </a:r>
            <a:endParaRPr sz="1800" dirty="0">
              <a:latin typeface="Calibri"/>
              <a:cs typeface="Calibri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6873240" y="4686300"/>
            <a:ext cx="1036319" cy="441959"/>
          </a:xfrm>
          <a:custGeom>
            <a:avLst/>
            <a:gdLst/>
            <a:ahLst/>
            <a:cxnLst/>
            <a:rect l="l" t="t" r="r" b="b"/>
            <a:pathLst>
              <a:path w="1036320" h="441960">
                <a:moveTo>
                  <a:pt x="0" y="0"/>
                </a:moveTo>
                <a:lnTo>
                  <a:pt x="1036320" y="0"/>
                </a:lnTo>
                <a:lnTo>
                  <a:pt x="1036320" y="441960"/>
                </a:lnTo>
                <a:lnTo>
                  <a:pt x="0" y="441960"/>
                </a:lnTo>
                <a:lnTo>
                  <a:pt x="0" y="0"/>
                </a:lnTo>
                <a:close/>
              </a:path>
            </a:pathLst>
          </a:custGeom>
          <a:ln w="57912">
            <a:solidFill>
              <a:srgbClr val="C00000"/>
            </a:solidFill>
          </a:ln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0" name="object 10"/>
          <p:cNvSpPr/>
          <p:nvPr/>
        </p:nvSpPr>
        <p:spPr>
          <a:xfrm>
            <a:off x="7884159" y="4921568"/>
            <a:ext cx="931544" cy="2540"/>
          </a:xfrm>
          <a:custGeom>
            <a:avLst/>
            <a:gdLst/>
            <a:ahLst/>
            <a:cxnLst/>
            <a:rect l="l" t="t" r="r" b="b"/>
            <a:pathLst>
              <a:path w="931545" h="2539">
                <a:moveTo>
                  <a:pt x="0" y="0"/>
                </a:moveTo>
                <a:lnTo>
                  <a:pt x="931163" y="2476"/>
                </a:lnTo>
              </a:path>
            </a:pathLst>
          </a:custGeom>
          <a:ln w="57912">
            <a:solidFill>
              <a:srgbClr val="C00000"/>
            </a:solidFill>
          </a:ln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1" name="object 11"/>
          <p:cNvSpPr/>
          <p:nvPr/>
        </p:nvSpPr>
        <p:spPr>
          <a:xfrm>
            <a:off x="8786138" y="4837086"/>
            <a:ext cx="173990" cy="173990"/>
          </a:xfrm>
          <a:custGeom>
            <a:avLst/>
            <a:gdLst/>
            <a:ahLst/>
            <a:cxnLst/>
            <a:rect l="l" t="t" r="r" b="b"/>
            <a:pathLst>
              <a:path w="173990" h="173989">
                <a:moveTo>
                  <a:pt x="469" y="0"/>
                </a:moveTo>
                <a:lnTo>
                  <a:pt x="0" y="173736"/>
                </a:lnTo>
                <a:lnTo>
                  <a:pt x="173964" y="87337"/>
                </a:lnTo>
                <a:lnTo>
                  <a:pt x="469" y="0"/>
                </a:lnTo>
                <a:close/>
              </a:path>
            </a:pathLst>
          </a:custGeom>
          <a:solidFill>
            <a:srgbClr val="C00000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2" name="object 12"/>
          <p:cNvSpPr txBox="1"/>
          <p:nvPr/>
        </p:nvSpPr>
        <p:spPr>
          <a:xfrm>
            <a:off x="9108116" y="4404924"/>
            <a:ext cx="2686685" cy="200088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185420">
              <a:lnSpc>
                <a:spcPct val="100000"/>
              </a:lnSpc>
              <a:spcBef>
                <a:spcPts val="100"/>
              </a:spcBef>
            </a:pPr>
            <a:r>
              <a:rPr sz="1800" i="1" spc="-5" dirty="0">
                <a:solidFill>
                  <a:srgbClr val="4D4D4D"/>
                </a:solidFill>
                <a:latin typeface="Calibri"/>
                <a:cs typeface="Calibri"/>
              </a:rPr>
              <a:t>Member Enrollment</a:t>
            </a:r>
            <a:r>
              <a:rPr sz="1800" i="1" spc="-65" dirty="0">
                <a:solidFill>
                  <a:srgbClr val="4D4D4D"/>
                </a:solidFill>
                <a:latin typeface="Calibri"/>
                <a:cs typeface="Calibri"/>
              </a:rPr>
              <a:t> </a:t>
            </a:r>
            <a:r>
              <a:rPr sz="1800" i="1" spc="-10" dirty="0">
                <a:solidFill>
                  <a:srgbClr val="4D4D4D"/>
                </a:solidFill>
                <a:latin typeface="Calibri"/>
                <a:cs typeface="Calibri"/>
              </a:rPr>
              <a:t>Status  </a:t>
            </a:r>
            <a:r>
              <a:rPr sz="1800" spc="-5" dirty="0">
                <a:solidFill>
                  <a:srgbClr val="4D4D4D"/>
                </a:solidFill>
                <a:latin typeface="Calibri"/>
                <a:cs typeface="Calibri"/>
              </a:rPr>
              <a:t>will </a:t>
            </a:r>
            <a:r>
              <a:rPr sz="1800" spc="-10" dirty="0">
                <a:solidFill>
                  <a:srgbClr val="4D4D4D"/>
                </a:solidFill>
                <a:latin typeface="Calibri"/>
                <a:cs typeface="Calibri"/>
              </a:rPr>
              <a:t>indicate “Pending  Partial </a:t>
            </a:r>
            <a:r>
              <a:rPr sz="1800" spc="-15" dirty="0">
                <a:solidFill>
                  <a:srgbClr val="4D4D4D"/>
                </a:solidFill>
                <a:latin typeface="Calibri"/>
                <a:cs typeface="Calibri"/>
              </a:rPr>
              <a:t>Award  Acknowledgement.”</a:t>
            </a:r>
            <a:endParaRPr sz="1800" dirty="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5"/>
              </a:spcBef>
            </a:pPr>
            <a:endParaRPr sz="2250" dirty="0">
              <a:latin typeface="Times New Roman"/>
              <a:cs typeface="Times New Roman"/>
            </a:endParaRPr>
          </a:p>
          <a:p>
            <a:pPr marL="12700" marR="5080">
              <a:lnSpc>
                <a:spcPct val="100000"/>
              </a:lnSpc>
            </a:pPr>
            <a:r>
              <a:rPr sz="1800" b="1" spc="-5" dirty="0">
                <a:solidFill>
                  <a:srgbClr val="4D4D4D"/>
                </a:solidFill>
                <a:latin typeface="Calibri"/>
                <a:cs typeface="Calibri"/>
              </a:rPr>
              <a:t>THE MEMBER </a:t>
            </a:r>
            <a:r>
              <a:rPr sz="1800" b="1" spc="-10" dirty="0">
                <a:solidFill>
                  <a:srgbClr val="4D4D4D"/>
                </a:solidFill>
                <a:latin typeface="Calibri"/>
                <a:cs typeface="Calibri"/>
              </a:rPr>
              <a:t>ENROLLMENT  </a:t>
            </a:r>
            <a:r>
              <a:rPr sz="1800" b="1" dirty="0">
                <a:solidFill>
                  <a:srgbClr val="4D4D4D"/>
                </a:solidFill>
                <a:latin typeface="Calibri"/>
                <a:cs typeface="Calibri"/>
              </a:rPr>
              <a:t>IS </a:t>
            </a:r>
            <a:r>
              <a:rPr sz="1800" b="1" spc="-15" dirty="0">
                <a:solidFill>
                  <a:srgbClr val="4D4D4D"/>
                </a:solidFill>
                <a:latin typeface="Calibri"/>
                <a:cs typeface="Calibri"/>
              </a:rPr>
              <a:t>NOT </a:t>
            </a:r>
            <a:r>
              <a:rPr sz="1800" b="1" spc="-10" dirty="0">
                <a:solidFill>
                  <a:srgbClr val="4D4D4D"/>
                </a:solidFill>
                <a:latin typeface="Calibri"/>
                <a:cs typeface="Calibri"/>
              </a:rPr>
              <a:t>COMPLETE!</a:t>
            </a:r>
            <a:endParaRPr sz="1800" dirty="0">
              <a:latin typeface="Calibri"/>
              <a:cs typeface="Calibri"/>
            </a:endParaRPr>
          </a:p>
        </p:txBody>
      </p:sp>
    </p:spTree>
  </p:cSld>
  <p:clrMapOvr>
    <a:masterClrMapping/>
  </p:clrMapOvr>
  <p:transition spd="med">
    <p:fade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916942" y="334179"/>
            <a:ext cx="10665458" cy="11208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sz="3600" spc="-10" dirty="0"/>
              <a:t>Partial </a:t>
            </a:r>
            <a:r>
              <a:rPr sz="3600" spc="-20" dirty="0"/>
              <a:t>Ed Award </a:t>
            </a:r>
            <a:r>
              <a:rPr sz="3600" spc="-10" dirty="0"/>
              <a:t>Acknowledgement </a:t>
            </a:r>
            <a:r>
              <a:rPr sz="3600" dirty="0"/>
              <a:t>– </a:t>
            </a:r>
            <a:r>
              <a:rPr sz="3600" spc="-5" dirty="0"/>
              <a:t>Member </a:t>
            </a:r>
            <a:r>
              <a:rPr sz="3600" spc="-10" dirty="0"/>
              <a:t>Applicant</a:t>
            </a:r>
            <a:r>
              <a:rPr sz="3600" spc="10" dirty="0"/>
              <a:t> </a:t>
            </a:r>
            <a:r>
              <a:rPr sz="3600" spc="-5" dirty="0"/>
              <a:t>View</a:t>
            </a:r>
          </a:p>
        </p:txBody>
      </p:sp>
      <p:sp>
        <p:nvSpPr>
          <p:cNvPr id="6" name="object 6"/>
          <p:cNvSpPr txBox="1"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ts val="955"/>
              </a:lnSpc>
            </a:pPr>
            <a:fld id="{81D60167-4931-47E6-BA6A-407CBD079E47}" type="slidenum">
              <a:rPr dirty="0"/>
              <a:t>27</a:t>
            </a:fld>
            <a:endParaRPr dirty="0"/>
          </a:p>
        </p:txBody>
      </p:sp>
      <p:sp>
        <p:nvSpPr>
          <p:cNvPr id="3" name="object 3"/>
          <p:cNvSpPr/>
          <p:nvPr/>
        </p:nvSpPr>
        <p:spPr>
          <a:xfrm>
            <a:off x="933393" y="1607571"/>
            <a:ext cx="10249132" cy="395433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4" name="object 4"/>
          <p:cNvSpPr/>
          <p:nvPr/>
        </p:nvSpPr>
        <p:spPr>
          <a:xfrm>
            <a:off x="1139952" y="1932432"/>
            <a:ext cx="3162300" cy="201295"/>
          </a:xfrm>
          <a:custGeom>
            <a:avLst/>
            <a:gdLst/>
            <a:ahLst/>
            <a:cxnLst/>
            <a:rect l="l" t="t" r="r" b="b"/>
            <a:pathLst>
              <a:path w="3162300" h="201294">
                <a:moveTo>
                  <a:pt x="0" y="0"/>
                </a:moveTo>
                <a:lnTo>
                  <a:pt x="3162300" y="0"/>
                </a:lnTo>
                <a:lnTo>
                  <a:pt x="3162300" y="201167"/>
                </a:lnTo>
                <a:lnTo>
                  <a:pt x="0" y="201167"/>
                </a:lnTo>
                <a:lnTo>
                  <a:pt x="0" y="0"/>
                </a:lnTo>
                <a:close/>
              </a:path>
            </a:pathLst>
          </a:custGeom>
          <a:solidFill>
            <a:srgbClr val="4D4D4D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5" name="object 5"/>
          <p:cNvSpPr/>
          <p:nvPr/>
        </p:nvSpPr>
        <p:spPr>
          <a:xfrm>
            <a:off x="1232916" y="2906267"/>
            <a:ext cx="1005840" cy="200025"/>
          </a:xfrm>
          <a:custGeom>
            <a:avLst/>
            <a:gdLst/>
            <a:ahLst/>
            <a:cxnLst/>
            <a:rect l="l" t="t" r="r" b="b"/>
            <a:pathLst>
              <a:path w="1005839" h="200025">
                <a:moveTo>
                  <a:pt x="0" y="0"/>
                </a:moveTo>
                <a:lnTo>
                  <a:pt x="1005840" y="0"/>
                </a:lnTo>
                <a:lnTo>
                  <a:pt x="1005840" y="199644"/>
                </a:lnTo>
                <a:lnTo>
                  <a:pt x="0" y="199644"/>
                </a:lnTo>
                <a:lnTo>
                  <a:pt x="0" y="0"/>
                </a:lnTo>
                <a:close/>
              </a:path>
            </a:pathLst>
          </a:custGeom>
          <a:solidFill>
            <a:srgbClr val="4D4D4D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</p:spTree>
  </p:cSld>
  <p:clrMapOvr>
    <a:masterClrMapping/>
  </p:clrMapOvr>
  <p:transition spd="med">
    <p:fade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838200" y="1150619"/>
            <a:ext cx="8191500" cy="0"/>
          </a:xfrm>
          <a:custGeom>
            <a:avLst/>
            <a:gdLst/>
            <a:ahLst/>
            <a:cxnLst/>
            <a:rect l="l" t="t" r="r" b="b"/>
            <a:pathLst>
              <a:path w="8191500">
                <a:moveTo>
                  <a:pt x="0" y="0"/>
                </a:moveTo>
                <a:lnTo>
                  <a:pt x="8191500" y="0"/>
                </a:lnTo>
              </a:path>
            </a:pathLst>
          </a:custGeom>
          <a:ln w="6096">
            <a:solidFill>
              <a:srgbClr val="888A8E"/>
            </a:solidFill>
          </a:ln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262395" y="413968"/>
            <a:ext cx="11667210" cy="56682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sz="3600" spc="-10" dirty="0"/>
              <a:t>Partial </a:t>
            </a:r>
            <a:r>
              <a:rPr sz="3600" spc="-20" dirty="0"/>
              <a:t>Ed Award </a:t>
            </a:r>
            <a:r>
              <a:rPr sz="3600" spc="-10" dirty="0"/>
              <a:t>Acknowledgement </a:t>
            </a:r>
            <a:r>
              <a:rPr sz="3600" dirty="0"/>
              <a:t>– </a:t>
            </a:r>
            <a:r>
              <a:rPr sz="3600" spc="-5" dirty="0"/>
              <a:t>Member </a:t>
            </a:r>
            <a:r>
              <a:rPr sz="3600" spc="-10" dirty="0"/>
              <a:t>Applicant</a:t>
            </a:r>
            <a:r>
              <a:rPr sz="3600" spc="10" dirty="0"/>
              <a:t> </a:t>
            </a:r>
            <a:r>
              <a:rPr sz="3600" spc="-5" dirty="0"/>
              <a:t>View</a:t>
            </a:r>
          </a:p>
        </p:txBody>
      </p:sp>
      <p:sp>
        <p:nvSpPr>
          <p:cNvPr id="14" name="object 14"/>
          <p:cNvSpPr txBox="1"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ts val="955"/>
              </a:lnSpc>
            </a:pPr>
            <a:fld id="{81D60167-4931-47E6-BA6A-407CBD079E47}" type="slidenum">
              <a:rPr dirty="0"/>
              <a:t>28</a:t>
            </a:fld>
            <a:endParaRPr dirty="0"/>
          </a:p>
        </p:txBody>
      </p:sp>
      <p:sp>
        <p:nvSpPr>
          <p:cNvPr id="4" name="object 4"/>
          <p:cNvSpPr txBox="1"/>
          <p:nvPr/>
        </p:nvSpPr>
        <p:spPr>
          <a:xfrm>
            <a:off x="8760142" y="1358812"/>
            <a:ext cx="2915920" cy="1287780"/>
          </a:xfrm>
          <a:prstGeom prst="rect">
            <a:avLst/>
          </a:prstGeom>
        </p:spPr>
        <p:txBody>
          <a:bodyPr vert="horz" wrap="square" lIns="0" tIns="43815" rIns="0" bIns="0" rtlCol="0">
            <a:spAutoFit/>
          </a:bodyPr>
          <a:lstStyle/>
          <a:p>
            <a:pPr marL="12700" marR="5080">
              <a:lnSpc>
                <a:spcPts val="1939"/>
              </a:lnSpc>
              <a:spcBef>
                <a:spcPts val="345"/>
              </a:spcBef>
            </a:pPr>
            <a:r>
              <a:rPr sz="1800" spc="-25" dirty="0">
                <a:solidFill>
                  <a:srgbClr val="4D4D4D"/>
                </a:solidFill>
                <a:latin typeface="Calibri"/>
                <a:cs typeface="Calibri"/>
              </a:rPr>
              <a:t>At </a:t>
            </a:r>
            <a:r>
              <a:rPr sz="1800" spc="-5" dirty="0">
                <a:solidFill>
                  <a:srgbClr val="4D4D4D"/>
                </a:solidFill>
                <a:latin typeface="Calibri"/>
                <a:cs typeface="Calibri"/>
              </a:rPr>
              <a:t>the </a:t>
            </a:r>
            <a:r>
              <a:rPr sz="1800" dirty="0">
                <a:solidFill>
                  <a:srgbClr val="4D4D4D"/>
                </a:solidFill>
                <a:latin typeface="Calibri"/>
                <a:cs typeface="Calibri"/>
              </a:rPr>
              <a:t>end </a:t>
            </a:r>
            <a:r>
              <a:rPr sz="1800" spc="-5" dirty="0">
                <a:solidFill>
                  <a:srgbClr val="4D4D4D"/>
                </a:solidFill>
                <a:latin typeface="Calibri"/>
                <a:cs typeface="Calibri"/>
              </a:rPr>
              <a:t>of the </a:t>
            </a:r>
            <a:r>
              <a:rPr sz="1800" dirty="0">
                <a:solidFill>
                  <a:srgbClr val="4D4D4D"/>
                </a:solidFill>
                <a:latin typeface="Calibri"/>
                <a:cs typeface="Calibri"/>
              </a:rPr>
              <a:t>member  </a:t>
            </a:r>
            <a:r>
              <a:rPr sz="1800" spc="-10" dirty="0">
                <a:solidFill>
                  <a:srgbClr val="4D4D4D"/>
                </a:solidFill>
                <a:latin typeface="Calibri"/>
                <a:cs typeface="Calibri"/>
              </a:rPr>
              <a:t>applicant’s enrollment form,  he/she </a:t>
            </a:r>
            <a:r>
              <a:rPr sz="1800" spc="-5" dirty="0">
                <a:solidFill>
                  <a:srgbClr val="4D4D4D"/>
                </a:solidFill>
                <a:latin typeface="Calibri"/>
                <a:cs typeface="Calibri"/>
              </a:rPr>
              <a:t>will </a:t>
            </a:r>
            <a:r>
              <a:rPr sz="1800" dirty="0">
                <a:solidFill>
                  <a:srgbClr val="4D4D4D"/>
                </a:solidFill>
                <a:latin typeface="Calibri"/>
                <a:cs typeface="Calibri"/>
              </a:rPr>
              <a:t>be </a:t>
            </a:r>
            <a:r>
              <a:rPr sz="1800" spc="-15" dirty="0">
                <a:solidFill>
                  <a:srgbClr val="4D4D4D"/>
                </a:solidFill>
                <a:latin typeface="Calibri"/>
                <a:cs typeface="Calibri"/>
              </a:rPr>
              <a:t>asked </a:t>
            </a:r>
            <a:r>
              <a:rPr sz="1800" spc="-10" dirty="0">
                <a:solidFill>
                  <a:srgbClr val="4D4D4D"/>
                </a:solidFill>
                <a:latin typeface="Calibri"/>
                <a:cs typeface="Calibri"/>
              </a:rPr>
              <a:t>to </a:t>
            </a:r>
            <a:r>
              <a:rPr sz="1800" spc="-5" dirty="0">
                <a:solidFill>
                  <a:srgbClr val="4D4D4D"/>
                </a:solidFill>
                <a:latin typeface="Calibri"/>
                <a:cs typeface="Calibri"/>
              </a:rPr>
              <a:t>check if  they accept or decline </a:t>
            </a:r>
            <a:r>
              <a:rPr sz="1800" dirty="0">
                <a:solidFill>
                  <a:srgbClr val="4D4D4D"/>
                </a:solidFill>
                <a:latin typeface="Calibri"/>
                <a:cs typeface="Calibri"/>
              </a:rPr>
              <a:t>a </a:t>
            </a:r>
            <a:r>
              <a:rPr sz="1800" spc="-5" dirty="0">
                <a:solidFill>
                  <a:srgbClr val="4D4D4D"/>
                </a:solidFill>
                <a:latin typeface="Calibri"/>
                <a:cs typeface="Calibri"/>
              </a:rPr>
              <a:t>partial  </a:t>
            </a:r>
            <a:r>
              <a:rPr sz="1800" spc="-10" dirty="0">
                <a:solidFill>
                  <a:srgbClr val="4D4D4D"/>
                </a:solidFill>
                <a:latin typeface="Calibri"/>
                <a:cs typeface="Calibri"/>
              </a:rPr>
              <a:t>education</a:t>
            </a:r>
            <a:r>
              <a:rPr sz="1800" spc="5" dirty="0">
                <a:solidFill>
                  <a:srgbClr val="4D4D4D"/>
                </a:solidFill>
                <a:latin typeface="Calibri"/>
                <a:cs typeface="Calibri"/>
              </a:rPr>
              <a:t> </a:t>
            </a:r>
            <a:r>
              <a:rPr sz="1800" spc="-15" dirty="0">
                <a:solidFill>
                  <a:srgbClr val="4D4D4D"/>
                </a:solidFill>
                <a:latin typeface="Calibri"/>
                <a:cs typeface="Calibri"/>
              </a:rPr>
              <a:t>award.</a:t>
            </a:r>
            <a:endParaRPr sz="1800" dirty="0">
              <a:latin typeface="Calibri"/>
              <a:cs typeface="Calibri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931163" y="1333512"/>
            <a:ext cx="7230236" cy="240333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6" name="object 6"/>
          <p:cNvSpPr/>
          <p:nvPr/>
        </p:nvSpPr>
        <p:spPr>
          <a:xfrm>
            <a:off x="931163" y="3867911"/>
            <a:ext cx="7144650" cy="123137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7" name="object 7"/>
          <p:cNvSpPr/>
          <p:nvPr/>
        </p:nvSpPr>
        <p:spPr>
          <a:xfrm>
            <a:off x="3703320" y="1287780"/>
            <a:ext cx="4472940" cy="1287780"/>
          </a:xfrm>
          <a:custGeom>
            <a:avLst/>
            <a:gdLst/>
            <a:ahLst/>
            <a:cxnLst/>
            <a:rect l="l" t="t" r="r" b="b"/>
            <a:pathLst>
              <a:path w="4472940" h="1287780">
                <a:moveTo>
                  <a:pt x="0" y="0"/>
                </a:moveTo>
                <a:lnTo>
                  <a:pt x="4472939" y="0"/>
                </a:lnTo>
                <a:lnTo>
                  <a:pt x="4472939" y="1287779"/>
                </a:lnTo>
                <a:lnTo>
                  <a:pt x="0" y="1287779"/>
                </a:lnTo>
                <a:lnTo>
                  <a:pt x="0" y="0"/>
                </a:lnTo>
                <a:close/>
              </a:path>
            </a:pathLst>
          </a:custGeom>
          <a:ln w="57911">
            <a:solidFill>
              <a:srgbClr val="C00000"/>
            </a:solidFill>
          </a:ln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8" name="object 8"/>
          <p:cNvSpPr/>
          <p:nvPr/>
        </p:nvSpPr>
        <p:spPr>
          <a:xfrm>
            <a:off x="8153807" y="1942884"/>
            <a:ext cx="334010" cy="5715"/>
          </a:xfrm>
          <a:custGeom>
            <a:avLst/>
            <a:gdLst/>
            <a:ahLst/>
            <a:cxnLst/>
            <a:rect l="l" t="t" r="r" b="b"/>
            <a:pathLst>
              <a:path w="334009" h="5714">
                <a:moveTo>
                  <a:pt x="-28955" y="2660"/>
                </a:moveTo>
                <a:lnTo>
                  <a:pt x="362661" y="2660"/>
                </a:lnTo>
              </a:path>
            </a:pathLst>
          </a:custGeom>
          <a:ln w="63233">
            <a:solidFill>
              <a:srgbClr val="C00000"/>
            </a:solidFill>
          </a:ln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9" name="object 9"/>
          <p:cNvSpPr/>
          <p:nvPr/>
        </p:nvSpPr>
        <p:spPr>
          <a:xfrm>
            <a:off x="8457169" y="1860876"/>
            <a:ext cx="175260" cy="173990"/>
          </a:xfrm>
          <a:custGeom>
            <a:avLst/>
            <a:gdLst/>
            <a:ahLst/>
            <a:cxnLst/>
            <a:rect l="l" t="t" r="r" b="b"/>
            <a:pathLst>
              <a:path w="175259" h="173989">
                <a:moveTo>
                  <a:pt x="2781" y="0"/>
                </a:moveTo>
                <a:lnTo>
                  <a:pt x="0" y="173710"/>
                </a:lnTo>
                <a:lnTo>
                  <a:pt x="175107" y="89636"/>
                </a:lnTo>
                <a:lnTo>
                  <a:pt x="2781" y="0"/>
                </a:lnTo>
                <a:close/>
              </a:path>
            </a:pathLst>
          </a:custGeom>
          <a:solidFill>
            <a:srgbClr val="C00000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0" name="object 10"/>
          <p:cNvSpPr txBox="1"/>
          <p:nvPr/>
        </p:nvSpPr>
        <p:spPr>
          <a:xfrm>
            <a:off x="2974060" y="3825893"/>
            <a:ext cx="8921750" cy="26670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5798185" marR="5080">
              <a:lnSpc>
                <a:spcPct val="100000"/>
              </a:lnSpc>
              <a:spcBef>
                <a:spcPts val="100"/>
              </a:spcBef>
            </a:pPr>
            <a:r>
              <a:rPr sz="1800" spc="-5" dirty="0">
                <a:solidFill>
                  <a:srgbClr val="4D4D4D"/>
                </a:solidFill>
                <a:latin typeface="Calibri"/>
                <a:cs typeface="Calibri"/>
              </a:rPr>
              <a:t>Once this </a:t>
            </a:r>
            <a:r>
              <a:rPr sz="1800" spc="-10" dirty="0">
                <a:solidFill>
                  <a:srgbClr val="4D4D4D"/>
                </a:solidFill>
                <a:latin typeface="Calibri"/>
                <a:cs typeface="Calibri"/>
              </a:rPr>
              <a:t>information </a:t>
            </a:r>
            <a:r>
              <a:rPr sz="1800" spc="-5" dirty="0">
                <a:solidFill>
                  <a:srgbClr val="4D4D4D"/>
                </a:solidFill>
                <a:latin typeface="Calibri"/>
                <a:cs typeface="Calibri"/>
              </a:rPr>
              <a:t>is </a:t>
            </a:r>
            <a:r>
              <a:rPr sz="1800" spc="-10" dirty="0">
                <a:solidFill>
                  <a:srgbClr val="4D4D4D"/>
                </a:solidFill>
                <a:latin typeface="Calibri"/>
                <a:cs typeface="Calibri"/>
              </a:rPr>
              <a:t>accepted  </a:t>
            </a:r>
            <a:r>
              <a:rPr sz="1800" dirty="0">
                <a:solidFill>
                  <a:srgbClr val="4D4D4D"/>
                </a:solidFill>
                <a:latin typeface="Calibri"/>
                <a:cs typeface="Calibri"/>
              </a:rPr>
              <a:t>and </a:t>
            </a:r>
            <a:r>
              <a:rPr sz="1800" spc="-10" dirty="0">
                <a:solidFill>
                  <a:srgbClr val="4D4D4D"/>
                </a:solidFill>
                <a:latin typeface="Calibri"/>
                <a:cs typeface="Calibri"/>
              </a:rPr>
              <a:t>saved, </a:t>
            </a:r>
            <a:r>
              <a:rPr sz="1800" spc="-5" dirty="0">
                <a:solidFill>
                  <a:srgbClr val="4D4D4D"/>
                </a:solidFill>
                <a:latin typeface="Calibri"/>
                <a:cs typeface="Calibri"/>
              </a:rPr>
              <a:t>the </a:t>
            </a:r>
            <a:r>
              <a:rPr sz="1800" i="1" spc="-5" dirty="0">
                <a:solidFill>
                  <a:srgbClr val="4D4D4D"/>
                </a:solidFill>
                <a:latin typeface="Calibri"/>
                <a:cs typeface="Calibri"/>
              </a:rPr>
              <a:t>Member  </a:t>
            </a:r>
            <a:r>
              <a:rPr sz="1800" i="1" spc="-10" dirty="0">
                <a:solidFill>
                  <a:srgbClr val="4D4D4D"/>
                </a:solidFill>
                <a:latin typeface="Calibri"/>
                <a:cs typeface="Calibri"/>
              </a:rPr>
              <a:t>Enrollment Status </a:t>
            </a:r>
            <a:r>
              <a:rPr sz="1800" spc="-5" dirty="0">
                <a:solidFill>
                  <a:srgbClr val="4D4D4D"/>
                </a:solidFill>
                <a:latin typeface="Calibri"/>
                <a:cs typeface="Calibri"/>
              </a:rPr>
              <a:t>in </a:t>
            </a:r>
            <a:r>
              <a:rPr sz="1800" spc="-10" dirty="0">
                <a:solidFill>
                  <a:srgbClr val="4D4D4D"/>
                </a:solidFill>
                <a:latin typeface="Calibri"/>
                <a:cs typeface="Calibri"/>
              </a:rPr>
              <a:t>eGrants </a:t>
            </a:r>
            <a:r>
              <a:rPr sz="1800" spc="-5" dirty="0">
                <a:solidFill>
                  <a:srgbClr val="4D4D4D"/>
                </a:solidFill>
                <a:latin typeface="Calibri"/>
                <a:cs typeface="Calibri"/>
              </a:rPr>
              <a:t>will  </a:t>
            </a:r>
            <a:r>
              <a:rPr sz="1800" dirty="0">
                <a:solidFill>
                  <a:srgbClr val="4D4D4D"/>
                </a:solidFill>
                <a:latin typeface="Calibri"/>
                <a:cs typeface="Calibri"/>
              </a:rPr>
              <a:t>be </a:t>
            </a:r>
            <a:r>
              <a:rPr sz="1800" spc="-10" dirty="0">
                <a:solidFill>
                  <a:srgbClr val="4D4D4D"/>
                </a:solidFill>
                <a:latin typeface="Calibri"/>
                <a:cs typeface="Calibri"/>
              </a:rPr>
              <a:t>updated to “Partial </a:t>
            </a:r>
            <a:r>
              <a:rPr sz="1800" spc="-15" dirty="0">
                <a:solidFill>
                  <a:srgbClr val="4D4D4D"/>
                </a:solidFill>
                <a:latin typeface="Calibri"/>
                <a:cs typeface="Calibri"/>
              </a:rPr>
              <a:t>Award  Acknowledged.”</a:t>
            </a:r>
            <a:endParaRPr sz="1800" dirty="0">
              <a:latin typeface="Calibri"/>
              <a:cs typeface="Calibri"/>
            </a:endParaRPr>
          </a:p>
          <a:p>
            <a:pPr marL="12700" marR="1287145" algn="ctr">
              <a:lnSpc>
                <a:spcPct val="100000"/>
              </a:lnSpc>
              <a:spcBef>
                <a:spcPts val="1355"/>
              </a:spcBef>
            </a:pPr>
            <a:r>
              <a:rPr sz="2400" spc="-5" dirty="0">
                <a:latin typeface="Calibri"/>
                <a:cs typeface="Calibri"/>
              </a:rPr>
              <a:t>The </a:t>
            </a:r>
            <a:r>
              <a:rPr sz="2400" spc="-15" dirty="0">
                <a:latin typeface="Calibri"/>
                <a:cs typeface="Calibri"/>
              </a:rPr>
              <a:t>program </a:t>
            </a:r>
            <a:r>
              <a:rPr sz="2400" spc="-10" dirty="0">
                <a:latin typeface="Calibri"/>
                <a:cs typeface="Calibri"/>
              </a:rPr>
              <a:t>can </a:t>
            </a:r>
            <a:r>
              <a:rPr sz="2400" dirty="0">
                <a:latin typeface="Calibri"/>
                <a:cs typeface="Calibri"/>
              </a:rPr>
              <a:t>then </a:t>
            </a:r>
            <a:r>
              <a:rPr sz="2400" spc="-10" dirty="0">
                <a:latin typeface="Calibri"/>
                <a:cs typeface="Calibri"/>
              </a:rPr>
              <a:t>return </a:t>
            </a:r>
            <a:r>
              <a:rPr sz="2400" spc="-15" dirty="0">
                <a:latin typeface="Calibri"/>
                <a:cs typeface="Calibri"/>
              </a:rPr>
              <a:t>to </a:t>
            </a:r>
            <a:r>
              <a:rPr sz="2400" dirty="0">
                <a:latin typeface="Calibri"/>
                <a:cs typeface="Calibri"/>
              </a:rPr>
              <a:t>the member </a:t>
            </a:r>
            <a:r>
              <a:rPr sz="2400" spc="-10" dirty="0">
                <a:latin typeface="Calibri"/>
                <a:cs typeface="Calibri"/>
              </a:rPr>
              <a:t>enrollment</a:t>
            </a:r>
            <a:r>
              <a:rPr sz="2400" spc="-70" dirty="0">
                <a:latin typeface="Calibri"/>
                <a:cs typeface="Calibri"/>
              </a:rPr>
              <a:t> </a:t>
            </a:r>
            <a:r>
              <a:rPr sz="2400" spc="-15" dirty="0">
                <a:latin typeface="Calibri"/>
                <a:cs typeface="Calibri"/>
              </a:rPr>
              <a:t>form  </a:t>
            </a:r>
            <a:r>
              <a:rPr sz="2400" spc="-5" dirty="0">
                <a:latin typeface="Calibri"/>
                <a:cs typeface="Calibri"/>
              </a:rPr>
              <a:t>and </a:t>
            </a:r>
            <a:r>
              <a:rPr sz="2400" dirty="0">
                <a:latin typeface="Calibri"/>
                <a:cs typeface="Calibri"/>
              </a:rPr>
              <a:t>click the </a:t>
            </a:r>
            <a:r>
              <a:rPr sz="2400" b="1" spc="-10" dirty="0">
                <a:latin typeface="Calibri"/>
                <a:cs typeface="Calibri"/>
              </a:rPr>
              <a:t>enroll </a:t>
            </a:r>
            <a:r>
              <a:rPr sz="2400" b="1" spc="-5" dirty="0">
                <a:latin typeface="Calibri"/>
                <a:cs typeface="Calibri"/>
              </a:rPr>
              <a:t>member</a:t>
            </a:r>
            <a:r>
              <a:rPr sz="2400" b="1" spc="-70" dirty="0">
                <a:latin typeface="Calibri"/>
                <a:cs typeface="Calibri"/>
              </a:rPr>
              <a:t> </a:t>
            </a:r>
            <a:r>
              <a:rPr sz="2400" spc="-15" dirty="0">
                <a:latin typeface="Calibri"/>
                <a:cs typeface="Calibri"/>
              </a:rPr>
              <a:t>button.</a:t>
            </a:r>
            <a:endParaRPr sz="2400" dirty="0">
              <a:latin typeface="Calibri"/>
              <a:cs typeface="Calibri"/>
            </a:endParaRPr>
          </a:p>
          <a:p>
            <a:pPr marR="1271270" algn="ctr">
              <a:lnSpc>
                <a:spcPct val="100000"/>
              </a:lnSpc>
            </a:pPr>
            <a:r>
              <a:rPr sz="2400" b="1" spc="-55" dirty="0">
                <a:latin typeface="Calibri"/>
                <a:cs typeface="Calibri"/>
              </a:rPr>
              <a:t>ONLY </a:t>
            </a:r>
            <a:r>
              <a:rPr sz="2400" b="1" spc="-5" dirty="0">
                <a:latin typeface="Calibri"/>
                <a:cs typeface="Calibri"/>
              </a:rPr>
              <a:t>THEN IS THE </a:t>
            </a:r>
            <a:r>
              <a:rPr sz="2400" b="1" dirty="0">
                <a:latin typeface="Calibri"/>
                <a:cs typeface="Calibri"/>
              </a:rPr>
              <a:t>MEMBER </a:t>
            </a:r>
            <a:r>
              <a:rPr sz="2400" b="1" spc="-5" dirty="0">
                <a:latin typeface="Calibri"/>
                <a:cs typeface="Calibri"/>
              </a:rPr>
              <a:t>ENROLLMENT COMPLETE.</a:t>
            </a:r>
            <a:endParaRPr sz="2400" dirty="0">
              <a:latin typeface="Calibri"/>
              <a:cs typeface="Calibri"/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6259067" y="4614671"/>
            <a:ext cx="1071880" cy="452755"/>
          </a:xfrm>
          <a:custGeom>
            <a:avLst/>
            <a:gdLst/>
            <a:ahLst/>
            <a:cxnLst/>
            <a:rect l="l" t="t" r="r" b="b"/>
            <a:pathLst>
              <a:path w="1071879" h="452754">
                <a:moveTo>
                  <a:pt x="0" y="0"/>
                </a:moveTo>
                <a:lnTo>
                  <a:pt x="1071371" y="0"/>
                </a:lnTo>
                <a:lnTo>
                  <a:pt x="1071371" y="452627"/>
                </a:lnTo>
                <a:lnTo>
                  <a:pt x="0" y="452627"/>
                </a:lnTo>
                <a:lnTo>
                  <a:pt x="0" y="0"/>
                </a:lnTo>
                <a:close/>
              </a:path>
            </a:pathLst>
          </a:custGeom>
          <a:ln w="57912">
            <a:solidFill>
              <a:srgbClr val="C00000"/>
            </a:solidFill>
          </a:ln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2" name="object 12"/>
          <p:cNvSpPr/>
          <p:nvPr/>
        </p:nvSpPr>
        <p:spPr>
          <a:xfrm>
            <a:off x="7304180" y="4855619"/>
            <a:ext cx="1165860" cy="16510"/>
          </a:xfrm>
          <a:custGeom>
            <a:avLst/>
            <a:gdLst/>
            <a:ahLst/>
            <a:cxnLst/>
            <a:rect l="l" t="t" r="r" b="b"/>
            <a:pathLst>
              <a:path w="1165859" h="16510">
                <a:moveTo>
                  <a:pt x="0" y="0"/>
                </a:moveTo>
                <a:lnTo>
                  <a:pt x="1165656" y="16167"/>
                </a:lnTo>
              </a:path>
            </a:pathLst>
          </a:custGeom>
          <a:ln w="57912">
            <a:solidFill>
              <a:srgbClr val="C00000"/>
            </a:solidFill>
          </a:ln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3" name="object 13"/>
          <p:cNvSpPr/>
          <p:nvPr/>
        </p:nvSpPr>
        <p:spPr>
          <a:xfrm>
            <a:off x="8439684" y="4784519"/>
            <a:ext cx="175260" cy="173990"/>
          </a:xfrm>
          <a:custGeom>
            <a:avLst/>
            <a:gdLst/>
            <a:ahLst/>
            <a:cxnLst/>
            <a:rect l="l" t="t" r="r" b="b"/>
            <a:pathLst>
              <a:path w="175259" h="173989">
                <a:moveTo>
                  <a:pt x="2413" y="0"/>
                </a:moveTo>
                <a:lnTo>
                  <a:pt x="0" y="173723"/>
                </a:lnTo>
                <a:lnTo>
                  <a:pt x="174917" y="89281"/>
                </a:lnTo>
                <a:lnTo>
                  <a:pt x="2413" y="0"/>
                </a:lnTo>
                <a:close/>
              </a:path>
            </a:pathLst>
          </a:custGeom>
          <a:solidFill>
            <a:srgbClr val="C00000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</p:spTree>
  </p:cSld>
  <p:clrMapOvr>
    <a:masterClrMapping/>
  </p:clrMapOvr>
  <p:transition spd="med">
    <p:fade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916939" y="369825"/>
            <a:ext cx="9986010" cy="317266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ts val="2735"/>
              </a:lnSpc>
              <a:spcBef>
                <a:spcPts val="100"/>
              </a:spcBef>
            </a:pPr>
            <a:r>
              <a:rPr sz="3600" b="1" spc="-15" dirty="0">
                <a:solidFill>
                  <a:srgbClr val="888A8E"/>
                </a:solidFill>
                <a:latin typeface="Calibri"/>
                <a:cs typeface="Calibri"/>
              </a:rPr>
              <a:t>Potential </a:t>
            </a:r>
            <a:r>
              <a:rPr sz="3600" b="1" spc="-5" dirty="0">
                <a:solidFill>
                  <a:srgbClr val="888A8E"/>
                </a:solidFill>
                <a:latin typeface="Calibri"/>
                <a:cs typeface="Calibri"/>
              </a:rPr>
              <a:t>Additional</a:t>
            </a:r>
            <a:r>
              <a:rPr sz="3600" b="1" spc="10" dirty="0">
                <a:solidFill>
                  <a:srgbClr val="888A8E"/>
                </a:solidFill>
                <a:latin typeface="Calibri"/>
                <a:cs typeface="Calibri"/>
              </a:rPr>
              <a:t> </a:t>
            </a:r>
            <a:r>
              <a:rPr sz="3600" b="1" spc="-10" dirty="0">
                <a:solidFill>
                  <a:srgbClr val="888A8E"/>
                </a:solidFill>
                <a:latin typeface="Calibri"/>
                <a:cs typeface="Calibri"/>
              </a:rPr>
              <a:t>Step:</a:t>
            </a:r>
            <a:r>
              <a:rPr lang="en-US" sz="3600" b="1" spc="-10" dirty="0">
                <a:solidFill>
                  <a:srgbClr val="888A8E"/>
                </a:solidFill>
                <a:latin typeface="Calibri"/>
                <a:cs typeface="Calibri"/>
              </a:rPr>
              <a:t> </a:t>
            </a:r>
            <a:r>
              <a:rPr lang="en-US" sz="3600" b="0" spc="-5" dirty="0">
                <a:solidFill>
                  <a:srgbClr val="888A8E"/>
                </a:solidFill>
                <a:latin typeface="Calibri Light"/>
                <a:cs typeface="Calibri Light"/>
              </a:rPr>
              <a:t>Member </a:t>
            </a:r>
            <a:r>
              <a:rPr lang="en-US" sz="3600" b="0" spc="-10" dirty="0">
                <a:solidFill>
                  <a:srgbClr val="888A8E"/>
                </a:solidFill>
                <a:latin typeface="Calibri Light"/>
                <a:cs typeface="Calibri Light"/>
              </a:rPr>
              <a:t>Applicant </a:t>
            </a:r>
            <a:r>
              <a:rPr lang="en-US" sz="3600" b="0" spc="-5" dirty="0">
                <a:solidFill>
                  <a:srgbClr val="888A8E"/>
                </a:solidFill>
                <a:latin typeface="Calibri Light"/>
                <a:cs typeface="Calibri Light"/>
              </a:rPr>
              <a:t>Exit </a:t>
            </a:r>
            <a:r>
              <a:rPr lang="en-US" sz="3600" b="0" spc="-15" dirty="0">
                <a:solidFill>
                  <a:srgbClr val="888A8E"/>
                </a:solidFill>
                <a:latin typeface="Calibri Light"/>
                <a:cs typeface="Calibri Light"/>
              </a:rPr>
              <a:t>from </a:t>
            </a:r>
            <a:r>
              <a:rPr lang="en-US" sz="3600" b="0" spc="-10" dirty="0">
                <a:solidFill>
                  <a:srgbClr val="888A8E"/>
                </a:solidFill>
                <a:latin typeface="Calibri Light"/>
                <a:cs typeface="Calibri Light"/>
              </a:rPr>
              <a:t>Prior</a:t>
            </a:r>
            <a:r>
              <a:rPr lang="en-US" sz="3600" b="0" spc="-35" dirty="0">
                <a:solidFill>
                  <a:srgbClr val="888A8E"/>
                </a:solidFill>
                <a:latin typeface="Calibri Light"/>
                <a:cs typeface="Calibri Light"/>
              </a:rPr>
              <a:t> </a:t>
            </a:r>
            <a:r>
              <a:rPr lang="en-US" sz="3600" b="0" dirty="0">
                <a:solidFill>
                  <a:srgbClr val="888A8E"/>
                </a:solidFill>
                <a:latin typeface="Calibri Light"/>
                <a:cs typeface="Calibri Light"/>
              </a:rPr>
              <a:t>Service</a:t>
            </a:r>
            <a:endParaRPr lang="en-US" sz="3600" dirty="0">
              <a:latin typeface="Calibri Light"/>
              <a:cs typeface="Calibri Light"/>
            </a:endParaRPr>
          </a:p>
          <a:p>
            <a:pPr marL="12700">
              <a:lnSpc>
                <a:spcPts val="2735"/>
              </a:lnSpc>
              <a:spcBef>
                <a:spcPts val="100"/>
              </a:spcBef>
            </a:pPr>
            <a:endParaRPr sz="3600" dirty="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30"/>
              </a:spcBef>
            </a:pPr>
            <a:endParaRPr sz="2200" dirty="0">
              <a:latin typeface="Times New Roman"/>
              <a:cs typeface="Times New Roman"/>
            </a:endParaRPr>
          </a:p>
          <a:p>
            <a:pPr marL="184785" marR="197485" indent="-172720">
              <a:lnSpc>
                <a:spcPts val="2590"/>
              </a:lnSpc>
              <a:buClr>
                <a:srgbClr val="EA8551"/>
              </a:buClr>
              <a:buFont typeface="Wingdings"/>
              <a:buChar char=""/>
              <a:tabLst>
                <a:tab pos="185420" algn="l"/>
              </a:tabLst>
            </a:pPr>
            <a:r>
              <a:rPr sz="2400" spc="-5" dirty="0">
                <a:solidFill>
                  <a:srgbClr val="4D4D4D"/>
                </a:solidFill>
                <a:latin typeface="Calibri"/>
                <a:cs typeface="Calibri"/>
              </a:rPr>
              <a:t>If </a:t>
            </a:r>
            <a:r>
              <a:rPr sz="2400" dirty="0">
                <a:solidFill>
                  <a:srgbClr val="4D4D4D"/>
                </a:solidFill>
                <a:latin typeface="Calibri"/>
                <a:cs typeface="Calibri"/>
              </a:rPr>
              <a:t>member </a:t>
            </a:r>
            <a:r>
              <a:rPr sz="2400" spc="-10" dirty="0">
                <a:solidFill>
                  <a:srgbClr val="4D4D4D"/>
                </a:solidFill>
                <a:latin typeface="Calibri"/>
                <a:cs typeface="Calibri"/>
              </a:rPr>
              <a:t>applicant </a:t>
            </a:r>
            <a:r>
              <a:rPr sz="2400" spc="-5" dirty="0">
                <a:solidFill>
                  <a:srgbClr val="4D4D4D"/>
                </a:solidFill>
                <a:latin typeface="Calibri"/>
                <a:cs typeface="Calibri"/>
              </a:rPr>
              <a:t>has </a:t>
            </a:r>
            <a:r>
              <a:rPr sz="2400" dirty="0">
                <a:solidFill>
                  <a:srgbClr val="4D4D4D"/>
                </a:solidFill>
                <a:latin typeface="Calibri"/>
                <a:cs typeface="Calibri"/>
              </a:rPr>
              <a:t>served a </a:t>
            </a:r>
            <a:r>
              <a:rPr sz="2400" spc="-5" dirty="0">
                <a:solidFill>
                  <a:srgbClr val="4D4D4D"/>
                </a:solidFill>
                <a:latin typeface="Calibri"/>
                <a:cs typeface="Calibri"/>
              </a:rPr>
              <a:t>prior AmeriCorps term </a:t>
            </a:r>
            <a:r>
              <a:rPr sz="2400" dirty="0">
                <a:solidFill>
                  <a:srgbClr val="4D4D4D"/>
                </a:solidFill>
                <a:latin typeface="Calibri"/>
                <a:cs typeface="Calibri"/>
              </a:rPr>
              <a:t>and </a:t>
            </a:r>
            <a:r>
              <a:rPr sz="2400" spc="-5" dirty="0">
                <a:solidFill>
                  <a:srgbClr val="4D4D4D"/>
                </a:solidFill>
                <a:latin typeface="Calibri"/>
                <a:cs typeface="Calibri"/>
              </a:rPr>
              <a:t>not </a:t>
            </a:r>
            <a:r>
              <a:rPr sz="2400" dirty="0">
                <a:solidFill>
                  <a:srgbClr val="4D4D4D"/>
                </a:solidFill>
                <a:latin typeface="Calibri"/>
                <a:cs typeface="Calibri"/>
              </a:rPr>
              <a:t>been </a:t>
            </a:r>
            <a:r>
              <a:rPr sz="2400" spc="-10" dirty="0">
                <a:solidFill>
                  <a:srgbClr val="4D4D4D"/>
                </a:solidFill>
                <a:latin typeface="Calibri"/>
                <a:cs typeface="Calibri"/>
              </a:rPr>
              <a:t>exited,  </a:t>
            </a:r>
            <a:r>
              <a:rPr sz="2400" dirty="0">
                <a:solidFill>
                  <a:srgbClr val="4D4D4D"/>
                </a:solidFill>
                <a:latin typeface="Calibri"/>
                <a:cs typeface="Calibri"/>
              </a:rPr>
              <a:t>the </a:t>
            </a:r>
            <a:r>
              <a:rPr sz="2400" spc="-15" dirty="0">
                <a:solidFill>
                  <a:srgbClr val="4D4D4D"/>
                </a:solidFill>
                <a:latin typeface="Calibri"/>
                <a:cs typeface="Calibri"/>
              </a:rPr>
              <a:t>program </a:t>
            </a:r>
            <a:r>
              <a:rPr sz="2400" dirty="0">
                <a:solidFill>
                  <a:srgbClr val="4D4D4D"/>
                </a:solidFill>
                <a:latin typeface="Calibri"/>
                <a:cs typeface="Calibri"/>
              </a:rPr>
              <a:t>will </a:t>
            </a:r>
            <a:r>
              <a:rPr sz="2400" spc="-25" dirty="0">
                <a:solidFill>
                  <a:srgbClr val="4D4D4D"/>
                </a:solidFill>
                <a:latin typeface="Calibri"/>
                <a:cs typeface="Calibri"/>
              </a:rPr>
              <a:t>NOT </a:t>
            </a:r>
            <a:r>
              <a:rPr sz="2400" spc="-5" dirty="0">
                <a:solidFill>
                  <a:srgbClr val="4D4D4D"/>
                </a:solidFill>
                <a:latin typeface="Calibri"/>
                <a:cs typeface="Calibri"/>
              </a:rPr>
              <a:t>be </a:t>
            </a:r>
            <a:r>
              <a:rPr sz="2400" dirty="0">
                <a:solidFill>
                  <a:srgbClr val="4D4D4D"/>
                </a:solidFill>
                <a:latin typeface="Calibri"/>
                <a:cs typeface="Calibri"/>
              </a:rPr>
              <a:t>able </a:t>
            </a:r>
            <a:r>
              <a:rPr sz="2400" spc="-15" dirty="0">
                <a:solidFill>
                  <a:srgbClr val="4D4D4D"/>
                </a:solidFill>
                <a:latin typeface="Calibri"/>
                <a:cs typeface="Calibri"/>
              </a:rPr>
              <a:t>to </a:t>
            </a:r>
            <a:r>
              <a:rPr sz="2400" spc="-10" dirty="0">
                <a:solidFill>
                  <a:srgbClr val="4D4D4D"/>
                </a:solidFill>
                <a:latin typeface="Calibri"/>
                <a:cs typeface="Calibri"/>
              </a:rPr>
              <a:t>enroll</a:t>
            </a:r>
            <a:r>
              <a:rPr sz="2400" spc="-15" dirty="0">
                <a:solidFill>
                  <a:srgbClr val="4D4D4D"/>
                </a:solidFill>
                <a:latin typeface="Calibri"/>
                <a:cs typeface="Calibri"/>
              </a:rPr>
              <a:t> </a:t>
            </a:r>
            <a:r>
              <a:rPr sz="2400" spc="-35" dirty="0">
                <a:solidFill>
                  <a:srgbClr val="4D4D4D"/>
                </a:solidFill>
                <a:latin typeface="Calibri"/>
                <a:cs typeface="Calibri"/>
              </a:rPr>
              <a:t>him/her.</a:t>
            </a:r>
            <a:endParaRPr sz="2400" dirty="0">
              <a:latin typeface="Calibri"/>
              <a:cs typeface="Calibri"/>
            </a:endParaRPr>
          </a:p>
          <a:p>
            <a:pPr marL="184785" marR="5080" indent="-172720">
              <a:lnSpc>
                <a:spcPts val="2590"/>
              </a:lnSpc>
              <a:spcBef>
                <a:spcPts val="805"/>
              </a:spcBef>
              <a:buClr>
                <a:srgbClr val="EA8551"/>
              </a:buClr>
              <a:buFont typeface="Wingdings"/>
              <a:buChar char=""/>
              <a:tabLst>
                <a:tab pos="185420" algn="l"/>
              </a:tabLst>
            </a:pPr>
            <a:r>
              <a:rPr sz="2400" spc="-25" dirty="0">
                <a:solidFill>
                  <a:srgbClr val="4D4D4D"/>
                </a:solidFill>
                <a:latin typeface="Calibri"/>
                <a:cs typeface="Calibri"/>
              </a:rPr>
              <a:t>AmeriCorps*Texas </a:t>
            </a:r>
            <a:r>
              <a:rPr sz="2400" spc="-10" dirty="0">
                <a:solidFill>
                  <a:srgbClr val="4D4D4D"/>
                </a:solidFill>
                <a:latin typeface="Calibri"/>
                <a:cs typeface="Calibri"/>
              </a:rPr>
              <a:t>program/member applicant must </a:t>
            </a:r>
            <a:r>
              <a:rPr sz="2400" spc="-15" dirty="0">
                <a:solidFill>
                  <a:srgbClr val="4D4D4D"/>
                </a:solidFill>
                <a:latin typeface="Calibri"/>
                <a:cs typeface="Calibri"/>
              </a:rPr>
              <a:t>contact </a:t>
            </a:r>
            <a:r>
              <a:rPr sz="2400" dirty="0">
                <a:solidFill>
                  <a:srgbClr val="4D4D4D"/>
                </a:solidFill>
                <a:latin typeface="Calibri"/>
                <a:cs typeface="Calibri"/>
              </a:rPr>
              <a:t>the </a:t>
            </a:r>
            <a:r>
              <a:rPr sz="2400" spc="-5" dirty="0">
                <a:solidFill>
                  <a:srgbClr val="4D4D4D"/>
                </a:solidFill>
                <a:latin typeface="Calibri"/>
                <a:cs typeface="Calibri"/>
              </a:rPr>
              <a:t>member’s  </a:t>
            </a:r>
            <a:r>
              <a:rPr sz="2400" spc="-10" dirty="0">
                <a:solidFill>
                  <a:srgbClr val="4D4D4D"/>
                </a:solidFill>
                <a:latin typeface="Calibri"/>
                <a:cs typeface="Calibri"/>
              </a:rPr>
              <a:t>previous </a:t>
            </a:r>
            <a:r>
              <a:rPr sz="2400" spc="-15" dirty="0">
                <a:solidFill>
                  <a:srgbClr val="4D4D4D"/>
                </a:solidFill>
                <a:latin typeface="Calibri"/>
                <a:cs typeface="Calibri"/>
              </a:rPr>
              <a:t>program to </a:t>
            </a:r>
            <a:r>
              <a:rPr sz="2400" spc="-10" dirty="0">
                <a:solidFill>
                  <a:srgbClr val="4D4D4D"/>
                </a:solidFill>
                <a:latin typeface="Calibri"/>
                <a:cs typeface="Calibri"/>
              </a:rPr>
              <a:t>ensure </a:t>
            </a:r>
            <a:r>
              <a:rPr sz="2400" spc="-15" dirty="0">
                <a:solidFill>
                  <a:srgbClr val="4D4D4D"/>
                </a:solidFill>
                <a:latin typeface="Calibri"/>
                <a:cs typeface="Calibri"/>
              </a:rPr>
              <a:t>he/she </a:t>
            </a:r>
            <a:r>
              <a:rPr sz="2400" dirty="0">
                <a:solidFill>
                  <a:srgbClr val="4D4D4D"/>
                </a:solidFill>
                <a:latin typeface="Calibri"/>
                <a:cs typeface="Calibri"/>
              </a:rPr>
              <a:t>is </a:t>
            </a:r>
            <a:r>
              <a:rPr sz="2400" spc="-10" dirty="0">
                <a:solidFill>
                  <a:srgbClr val="4D4D4D"/>
                </a:solidFill>
                <a:latin typeface="Calibri"/>
                <a:cs typeface="Calibri"/>
              </a:rPr>
              <a:t>exited </a:t>
            </a:r>
            <a:r>
              <a:rPr sz="2400" spc="-15" dirty="0">
                <a:solidFill>
                  <a:srgbClr val="4D4D4D"/>
                </a:solidFill>
                <a:latin typeface="Calibri"/>
                <a:cs typeface="Calibri"/>
              </a:rPr>
              <a:t>satisfactorily </a:t>
            </a:r>
            <a:r>
              <a:rPr sz="2400" dirty="0">
                <a:solidFill>
                  <a:srgbClr val="4D4D4D"/>
                </a:solidFill>
                <a:latin typeface="Calibri"/>
                <a:cs typeface="Calibri"/>
              </a:rPr>
              <a:t>and </a:t>
            </a:r>
            <a:r>
              <a:rPr sz="2400" spc="-20" dirty="0">
                <a:solidFill>
                  <a:srgbClr val="4D4D4D"/>
                </a:solidFill>
                <a:latin typeface="Calibri"/>
                <a:cs typeface="Calibri"/>
              </a:rPr>
              <a:t>therefore </a:t>
            </a:r>
            <a:r>
              <a:rPr sz="2400" spc="-5" dirty="0">
                <a:solidFill>
                  <a:srgbClr val="4D4D4D"/>
                </a:solidFill>
                <a:latin typeface="Calibri"/>
                <a:cs typeface="Calibri"/>
              </a:rPr>
              <a:t>eligible  </a:t>
            </a:r>
            <a:r>
              <a:rPr sz="2400" spc="-15" dirty="0">
                <a:solidFill>
                  <a:srgbClr val="4D4D4D"/>
                </a:solidFill>
                <a:latin typeface="Calibri"/>
                <a:cs typeface="Calibri"/>
              </a:rPr>
              <a:t>to </a:t>
            </a:r>
            <a:r>
              <a:rPr sz="2400" spc="-5" dirty="0">
                <a:solidFill>
                  <a:srgbClr val="4D4D4D"/>
                </a:solidFill>
                <a:latin typeface="Calibri"/>
                <a:cs typeface="Calibri"/>
              </a:rPr>
              <a:t>serve </a:t>
            </a:r>
            <a:r>
              <a:rPr sz="2400" dirty="0">
                <a:solidFill>
                  <a:srgbClr val="4D4D4D"/>
                </a:solidFill>
                <a:latin typeface="Calibri"/>
                <a:cs typeface="Calibri"/>
              </a:rPr>
              <a:t>a </a:t>
            </a:r>
            <a:r>
              <a:rPr sz="2400" spc="-5" dirty="0">
                <a:solidFill>
                  <a:srgbClr val="4D4D4D"/>
                </a:solidFill>
                <a:latin typeface="Calibri"/>
                <a:cs typeface="Calibri"/>
              </a:rPr>
              <a:t>subsequent</a:t>
            </a:r>
            <a:r>
              <a:rPr sz="2400" spc="5" dirty="0">
                <a:solidFill>
                  <a:srgbClr val="4D4D4D"/>
                </a:solidFill>
                <a:latin typeface="Calibri"/>
                <a:cs typeface="Calibri"/>
              </a:rPr>
              <a:t> </a:t>
            </a:r>
            <a:r>
              <a:rPr sz="2400" spc="-5" dirty="0">
                <a:solidFill>
                  <a:srgbClr val="4D4D4D"/>
                </a:solidFill>
                <a:latin typeface="Calibri"/>
                <a:cs typeface="Calibri"/>
              </a:rPr>
              <a:t>term.</a:t>
            </a:r>
            <a:endParaRPr sz="2400" dirty="0">
              <a:latin typeface="Calibri"/>
              <a:cs typeface="Calibri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2209800" y="3777761"/>
            <a:ext cx="7975091" cy="254965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4" name="object 4"/>
          <p:cNvSpPr txBox="1"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ts val="955"/>
              </a:lnSpc>
            </a:pPr>
            <a:fld id="{81D60167-4931-47E6-BA6A-407CBD079E47}" type="slidenum">
              <a:rPr dirty="0"/>
              <a:t>29</a:t>
            </a:fld>
            <a:endParaRPr dirty="0"/>
          </a:p>
        </p:txBody>
      </p:sp>
    </p:spTree>
  </p:cSld>
  <p:clrMapOvr>
    <a:masterClrMapping/>
  </p:clrMapOvr>
  <p:transition spd="med"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916939" y="629440"/>
            <a:ext cx="11075670" cy="39440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ts val="2735"/>
              </a:lnSpc>
              <a:spcBef>
                <a:spcPts val="100"/>
              </a:spcBef>
            </a:pPr>
            <a:r>
              <a:rPr sz="3600" b="1" spc="-5" dirty="0">
                <a:latin typeface="Calibri"/>
                <a:cs typeface="Calibri"/>
              </a:rPr>
              <a:t>Prior </a:t>
            </a:r>
            <a:r>
              <a:rPr sz="3600" b="1" spc="-15" dirty="0">
                <a:latin typeface="Calibri"/>
                <a:cs typeface="Calibri"/>
              </a:rPr>
              <a:t>to</a:t>
            </a:r>
            <a:r>
              <a:rPr sz="3600" b="1" spc="-20" dirty="0">
                <a:latin typeface="Calibri"/>
                <a:cs typeface="Calibri"/>
              </a:rPr>
              <a:t> </a:t>
            </a:r>
            <a:r>
              <a:rPr sz="3600" b="1" spc="-10" dirty="0">
                <a:latin typeface="Calibri"/>
                <a:cs typeface="Calibri"/>
              </a:rPr>
              <a:t>Enrollment:</a:t>
            </a:r>
            <a:r>
              <a:rPr lang="en-US" sz="3600" b="1" spc="-10" dirty="0">
                <a:latin typeface="Calibri"/>
                <a:cs typeface="Calibri"/>
              </a:rPr>
              <a:t> </a:t>
            </a:r>
            <a:r>
              <a:rPr lang="en-US" sz="3600" spc="-10" dirty="0">
                <a:latin typeface="Calibri"/>
                <a:cs typeface="Calibri"/>
              </a:rPr>
              <a:t>Service Opportunity Listings</a:t>
            </a:r>
            <a:endParaRPr sz="3600" spc="-10" dirty="0">
              <a:latin typeface="Calibri"/>
              <a:cs typeface="Calibri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5495544" y="1371600"/>
            <a:ext cx="6542531" cy="449579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5" name="object 5"/>
          <p:cNvSpPr txBox="1"/>
          <p:nvPr/>
        </p:nvSpPr>
        <p:spPr>
          <a:xfrm>
            <a:off x="916939" y="1348234"/>
            <a:ext cx="3890010" cy="1938020"/>
          </a:xfrm>
          <a:prstGeom prst="rect">
            <a:avLst/>
          </a:prstGeom>
        </p:spPr>
        <p:txBody>
          <a:bodyPr vert="horz" wrap="square" lIns="0" tIns="53975" rIns="0" bIns="0" rtlCol="0">
            <a:spAutoFit/>
          </a:bodyPr>
          <a:lstStyle/>
          <a:p>
            <a:pPr marL="184785" marR="48895" indent="-172720">
              <a:lnSpc>
                <a:spcPts val="2590"/>
              </a:lnSpc>
              <a:spcBef>
                <a:spcPts val="425"/>
              </a:spcBef>
              <a:buClr>
                <a:srgbClr val="EA8551"/>
              </a:buClr>
              <a:buFont typeface="Wingdings"/>
              <a:buChar char=""/>
              <a:tabLst>
                <a:tab pos="185420" algn="l"/>
              </a:tabLst>
            </a:pPr>
            <a:r>
              <a:rPr sz="2400" spc="-15" dirty="0">
                <a:solidFill>
                  <a:srgbClr val="4D4D4D"/>
                </a:solidFill>
                <a:latin typeface="Calibri"/>
                <a:cs typeface="Calibri"/>
              </a:rPr>
              <a:t>Grantees are </a:t>
            </a:r>
            <a:r>
              <a:rPr sz="2400" spc="-10" dirty="0">
                <a:solidFill>
                  <a:srgbClr val="4D4D4D"/>
                </a:solidFill>
                <a:latin typeface="Calibri"/>
                <a:cs typeface="Calibri"/>
              </a:rPr>
              <a:t>required </a:t>
            </a:r>
            <a:r>
              <a:rPr sz="2400" spc="-15" dirty="0">
                <a:solidFill>
                  <a:srgbClr val="4D4D4D"/>
                </a:solidFill>
                <a:latin typeface="Calibri"/>
                <a:cs typeface="Calibri"/>
              </a:rPr>
              <a:t>to post  </a:t>
            </a:r>
            <a:r>
              <a:rPr sz="2400" dirty="0">
                <a:solidFill>
                  <a:srgbClr val="4D4D4D"/>
                </a:solidFill>
                <a:latin typeface="Calibri"/>
                <a:cs typeface="Calibri"/>
              </a:rPr>
              <a:t>all </a:t>
            </a:r>
            <a:r>
              <a:rPr sz="2400" spc="-10" dirty="0">
                <a:solidFill>
                  <a:srgbClr val="4D4D4D"/>
                </a:solidFill>
                <a:latin typeface="Calibri"/>
                <a:cs typeface="Calibri"/>
              </a:rPr>
              <a:t>available </a:t>
            </a:r>
            <a:r>
              <a:rPr sz="2400" dirty="0">
                <a:solidFill>
                  <a:srgbClr val="4D4D4D"/>
                </a:solidFill>
                <a:latin typeface="Calibri"/>
                <a:cs typeface="Calibri"/>
              </a:rPr>
              <a:t>member service  </a:t>
            </a:r>
            <a:r>
              <a:rPr sz="2400" spc="-5" dirty="0">
                <a:solidFill>
                  <a:srgbClr val="4D4D4D"/>
                </a:solidFill>
                <a:latin typeface="Calibri"/>
                <a:cs typeface="Calibri"/>
              </a:rPr>
              <a:t>opportunities </a:t>
            </a:r>
            <a:r>
              <a:rPr sz="2400" dirty="0">
                <a:solidFill>
                  <a:srgbClr val="4D4D4D"/>
                </a:solidFill>
                <a:latin typeface="Calibri"/>
                <a:cs typeface="Calibri"/>
              </a:rPr>
              <a:t>in</a:t>
            </a:r>
            <a:r>
              <a:rPr sz="2400" spc="-25" dirty="0">
                <a:solidFill>
                  <a:srgbClr val="4D4D4D"/>
                </a:solidFill>
                <a:latin typeface="Calibri"/>
                <a:cs typeface="Calibri"/>
              </a:rPr>
              <a:t> </a:t>
            </a:r>
            <a:r>
              <a:rPr sz="2400" spc="-10" dirty="0">
                <a:solidFill>
                  <a:srgbClr val="4D4D4D"/>
                </a:solidFill>
                <a:latin typeface="Calibri"/>
                <a:cs typeface="Calibri"/>
              </a:rPr>
              <a:t>eGrants.</a:t>
            </a:r>
            <a:endParaRPr sz="2400" dirty="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55"/>
              </a:spcBef>
            </a:pPr>
            <a:endParaRPr sz="2250" dirty="0">
              <a:latin typeface="Times New Roman"/>
              <a:cs typeface="Times New Roman"/>
            </a:endParaRPr>
          </a:p>
          <a:p>
            <a:pPr marL="2092325" marR="5080" indent="-391795">
              <a:lnSpc>
                <a:spcPct val="100000"/>
              </a:lnSpc>
            </a:pPr>
            <a:r>
              <a:rPr sz="1800" spc="-80" dirty="0">
                <a:solidFill>
                  <a:srgbClr val="4D4D4D"/>
                </a:solidFill>
                <a:latin typeface="Calibri"/>
                <a:cs typeface="Calibri"/>
              </a:rPr>
              <a:t>To </a:t>
            </a:r>
            <a:r>
              <a:rPr sz="1800" spc="-15" dirty="0">
                <a:solidFill>
                  <a:srgbClr val="4D4D4D"/>
                </a:solidFill>
                <a:latin typeface="Calibri"/>
                <a:cs typeface="Calibri"/>
              </a:rPr>
              <a:t>create </a:t>
            </a:r>
            <a:r>
              <a:rPr sz="1800" dirty="0">
                <a:solidFill>
                  <a:srgbClr val="4D4D4D"/>
                </a:solidFill>
                <a:latin typeface="Calibri"/>
                <a:cs typeface="Calibri"/>
              </a:rPr>
              <a:t>a </a:t>
            </a:r>
            <a:r>
              <a:rPr sz="1800" spc="-5" dirty="0">
                <a:solidFill>
                  <a:srgbClr val="4D4D4D"/>
                </a:solidFill>
                <a:latin typeface="Calibri"/>
                <a:cs typeface="Calibri"/>
              </a:rPr>
              <a:t>new Service  Opportunity</a:t>
            </a:r>
            <a:r>
              <a:rPr sz="1800" spc="-35" dirty="0">
                <a:solidFill>
                  <a:srgbClr val="4D4D4D"/>
                </a:solidFill>
                <a:latin typeface="Calibri"/>
                <a:cs typeface="Calibri"/>
              </a:rPr>
              <a:t> </a:t>
            </a:r>
            <a:r>
              <a:rPr sz="1800" spc="-10" dirty="0">
                <a:solidFill>
                  <a:srgbClr val="4D4D4D"/>
                </a:solidFill>
                <a:latin typeface="Calibri"/>
                <a:cs typeface="Calibri"/>
              </a:rPr>
              <a:t>Listing</a:t>
            </a:r>
            <a:endParaRPr sz="1800" dirty="0">
              <a:latin typeface="Calibri"/>
              <a:cs typeface="Calibri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7097268" y="2865120"/>
            <a:ext cx="1590040" cy="289560"/>
          </a:xfrm>
          <a:custGeom>
            <a:avLst/>
            <a:gdLst/>
            <a:ahLst/>
            <a:cxnLst/>
            <a:rect l="l" t="t" r="r" b="b"/>
            <a:pathLst>
              <a:path w="1590040" h="289560">
                <a:moveTo>
                  <a:pt x="0" y="0"/>
                </a:moveTo>
                <a:lnTo>
                  <a:pt x="1589531" y="0"/>
                </a:lnTo>
                <a:lnTo>
                  <a:pt x="1589531" y="289560"/>
                </a:lnTo>
                <a:lnTo>
                  <a:pt x="0" y="289560"/>
                </a:lnTo>
                <a:lnTo>
                  <a:pt x="0" y="0"/>
                </a:lnTo>
                <a:close/>
              </a:path>
            </a:pathLst>
          </a:custGeom>
          <a:ln w="57912">
            <a:solidFill>
              <a:srgbClr val="C00000"/>
            </a:solidFill>
          </a:ln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7" name="object 7"/>
          <p:cNvSpPr/>
          <p:nvPr/>
        </p:nvSpPr>
        <p:spPr>
          <a:xfrm>
            <a:off x="5049784" y="3015673"/>
            <a:ext cx="2045970" cy="1270"/>
          </a:xfrm>
          <a:custGeom>
            <a:avLst/>
            <a:gdLst/>
            <a:ahLst/>
            <a:cxnLst/>
            <a:rect l="l" t="t" r="r" b="b"/>
            <a:pathLst>
              <a:path w="2045970" h="1269">
                <a:moveTo>
                  <a:pt x="2045957" y="0"/>
                </a:moveTo>
                <a:lnTo>
                  <a:pt x="0" y="952"/>
                </a:lnTo>
              </a:path>
            </a:pathLst>
          </a:custGeom>
          <a:ln w="57912">
            <a:solidFill>
              <a:srgbClr val="C00000"/>
            </a:solidFill>
          </a:ln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8" name="object 8"/>
          <p:cNvSpPr/>
          <p:nvPr/>
        </p:nvSpPr>
        <p:spPr>
          <a:xfrm>
            <a:off x="4905007" y="2929731"/>
            <a:ext cx="173990" cy="173990"/>
          </a:xfrm>
          <a:custGeom>
            <a:avLst/>
            <a:gdLst/>
            <a:ahLst/>
            <a:cxnLst/>
            <a:rect l="l" t="t" r="r" b="b"/>
            <a:pathLst>
              <a:path w="173989" h="173989">
                <a:moveTo>
                  <a:pt x="173685" y="0"/>
                </a:moveTo>
                <a:lnTo>
                  <a:pt x="0" y="86956"/>
                </a:lnTo>
                <a:lnTo>
                  <a:pt x="173774" y="173736"/>
                </a:lnTo>
                <a:lnTo>
                  <a:pt x="173685" y="0"/>
                </a:lnTo>
                <a:close/>
              </a:path>
            </a:pathLst>
          </a:custGeom>
          <a:solidFill>
            <a:srgbClr val="C00000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9" name="object 9"/>
          <p:cNvSpPr txBox="1"/>
          <p:nvPr/>
        </p:nvSpPr>
        <p:spPr>
          <a:xfrm>
            <a:off x="2097963" y="5777016"/>
            <a:ext cx="2531110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indent="549910">
              <a:lnSpc>
                <a:spcPct val="100000"/>
              </a:lnSpc>
              <a:spcBef>
                <a:spcPts val="100"/>
              </a:spcBef>
            </a:pPr>
            <a:r>
              <a:rPr sz="1800" spc="-80" dirty="0">
                <a:solidFill>
                  <a:srgbClr val="4D4D4D"/>
                </a:solidFill>
                <a:latin typeface="Calibri"/>
                <a:cs typeface="Calibri"/>
              </a:rPr>
              <a:t>To </a:t>
            </a:r>
            <a:r>
              <a:rPr sz="1800" dirty="0">
                <a:solidFill>
                  <a:srgbClr val="4D4D4D"/>
                </a:solidFill>
                <a:latin typeface="Calibri"/>
                <a:cs typeface="Calibri"/>
              </a:rPr>
              <a:t>modify an </a:t>
            </a:r>
            <a:r>
              <a:rPr sz="1800" spc="-10" dirty="0">
                <a:solidFill>
                  <a:srgbClr val="4D4D4D"/>
                </a:solidFill>
                <a:latin typeface="Calibri"/>
                <a:cs typeface="Calibri"/>
              </a:rPr>
              <a:t>existing  </a:t>
            </a:r>
            <a:r>
              <a:rPr sz="1800" spc="-5" dirty="0">
                <a:solidFill>
                  <a:srgbClr val="4D4D4D"/>
                </a:solidFill>
                <a:latin typeface="Calibri"/>
                <a:cs typeface="Calibri"/>
              </a:rPr>
              <a:t>Service Opportunity</a:t>
            </a:r>
            <a:r>
              <a:rPr sz="1800" spc="10" dirty="0">
                <a:solidFill>
                  <a:srgbClr val="4D4D4D"/>
                </a:solidFill>
                <a:latin typeface="Calibri"/>
                <a:cs typeface="Calibri"/>
              </a:rPr>
              <a:t> </a:t>
            </a:r>
            <a:r>
              <a:rPr sz="1800" spc="-10" dirty="0">
                <a:solidFill>
                  <a:srgbClr val="4D4D4D"/>
                </a:solidFill>
                <a:latin typeface="Calibri"/>
                <a:cs typeface="Calibri"/>
              </a:rPr>
              <a:t>Listing</a:t>
            </a:r>
            <a:endParaRPr sz="1800" dirty="0">
              <a:latin typeface="Calibri"/>
              <a:cs typeface="Calibri"/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11414759" y="5675376"/>
            <a:ext cx="577850" cy="222885"/>
          </a:xfrm>
          <a:custGeom>
            <a:avLst/>
            <a:gdLst/>
            <a:ahLst/>
            <a:cxnLst/>
            <a:rect l="l" t="t" r="r" b="b"/>
            <a:pathLst>
              <a:path w="577850" h="222885">
                <a:moveTo>
                  <a:pt x="0" y="0"/>
                </a:moveTo>
                <a:lnTo>
                  <a:pt x="577596" y="0"/>
                </a:lnTo>
                <a:lnTo>
                  <a:pt x="577596" y="222503"/>
                </a:lnTo>
                <a:lnTo>
                  <a:pt x="0" y="222503"/>
                </a:lnTo>
                <a:lnTo>
                  <a:pt x="0" y="0"/>
                </a:lnTo>
                <a:close/>
              </a:path>
            </a:pathLst>
          </a:custGeom>
          <a:ln w="57912">
            <a:solidFill>
              <a:srgbClr val="C00000"/>
            </a:solidFill>
          </a:ln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1" name="object 11"/>
          <p:cNvSpPr/>
          <p:nvPr/>
        </p:nvSpPr>
        <p:spPr>
          <a:xfrm>
            <a:off x="4920155" y="5884180"/>
            <a:ext cx="6810375" cy="208915"/>
          </a:xfrm>
          <a:custGeom>
            <a:avLst/>
            <a:gdLst/>
            <a:ahLst/>
            <a:cxnLst/>
            <a:rect l="l" t="t" r="r" b="b"/>
            <a:pathLst>
              <a:path w="6810375" h="208914">
                <a:moveTo>
                  <a:pt x="6796963" y="0"/>
                </a:moveTo>
                <a:lnTo>
                  <a:pt x="6809790" y="197459"/>
                </a:lnTo>
                <a:lnTo>
                  <a:pt x="0" y="208368"/>
                </a:lnTo>
              </a:path>
            </a:pathLst>
          </a:custGeom>
          <a:ln w="57912">
            <a:solidFill>
              <a:srgbClr val="C00000"/>
            </a:solidFill>
          </a:ln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2" name="object 12"/>
          <p:cNvSpPr/>
          <p:nvPr/>
        </p:nvSpPr>
        <p:spPr>
          <a:xfrm>
            <a:off x="4775382" y="6005622"/>
            <a:ext cx="173990" cy="173990"/>
          </a:xfrm>
          <a:custGeom>
            <a:avLst/>
            <a:gdLst/>
            <a:ahLst/>
            <a:cxnLst/>
            <a:rect l="l" t="t" r="r" b="b"/>
            <a:pathLst>
              <a:path w="173989" h="173989">
                <a:moveTo>
                  <a:pt x="173583" y="0"/>
                </a:moveTo>
                <a:lnTo>
                  <a:pt x="0" y="87160"/>
                </a:lnTo>
                <a:lnTo>
                  <a:pt x="173875" y="173736"/>
                </a:lnTo>
                <a:lnTo>
                  <a:pt x="173583" y="0"/>
                </a:lnTo>
                <a:close/>
              </a:path>
            </a:pathLst>
          </a:custGeom>
          <a:solidFill>
            <a:srgbClr val="C00000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3" name="object 13"/>
          <p:cNvSpPr txBox="1"/>
          <p:nvPr/>
        </p:nvSpPr>
        <p:spPr>
          <a:xfrm>
            <a:off x="249554" y="6481763"/>
            <a:ext cx="109220" cy="1397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ts val="955"/>
              </a:lnSpc>
            </a:pPr>
            <a:fld id="{81D60167-4931-47E6-BA6A-407CBD079E47}" type="slidenum">
              <a:rPr sz="900" b="1" dirty="0">
                <a:solidFill>
                  <a:srgbClr val="FFFFFF"/>
                </a:solidFill>
                <a:latin typeface="Calibri"/>
                <a:cs typeface="Calibri"/>
              </a:rPr>
              <a:t>3</a:t>
            </a:fld>
            <a:endParaRPr sz="900" dirty="0">
              <a:latin typeface="Calibri"/>
              <a:cs typeface="Calibri"/>
            </a:endParaRPr>
          </a:p>
        </p:txBody>
      </p:sp>
    </p:spTree>
  </p:cSld>
  <p:clrMapOvr>
    <a:masterClrMapping/>
  </p:clrMapOvr>
  <p:transition spd="med">
    <p:fade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5504051" y="1188457"/>
            <a:ext cx="445826" cy="647961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3" name="object 3"/>
          <p:cNvSpPr txBox="1"/>
          <p:nvPr/>
        </p:nvSpPr>
        <p:spPr>
          <a:xfrm>
            <a:off x="916941" y="369825"/>
            <a:ext cx="8256905" cy="616322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ts val="2735"/>
              </a:lnSpc>
              <a:spcBef>
                <a:spcPts val="100"/>
              </a:spcBef>
            </a:pPr>
            <a:r>
              <a:rPr sz="3600" b="1" spc="-15" dirty="0">
                <a:solidFill>
                  <a:srgbClr val="888A8E"/>
                </a:solidFill>
                <a:latin typeface="Calibri"/>
                <a:cs typeface="Calibri"/>
              </a:rPr>
              <a:t>Troubleshooting:</a:t>
            </a:r>
            <a:endParaRPr sz="3600" dirty="0">
              <a:latin typeface="Calibri"/>
              <a:cs typeface="Calibri"/>
            </a:endParaRPr>
          </a:p>
          <a:p>
            <a:pPr marL="12700">
              <a:lnSpc>
                <a:spcPts val="2735"/>
              </a:lnSpc>
            </a:pPr>
            <a:r>
              <a:rPr sz="3600" b="0" spc="-10" dirty="0">
                <a:solidFill>
                  <a:srgbClr val="888A8E"/>
                </a:solidFill>
                <a:latin typeface="Calibri Light"/>
                <a:cs typeface="Calibri Light"/>
              </a:rPr>
              <a:t>What </a:t>
            </a:r>
            <a:r>
              <a:rPr sz="3600" b="0" spc="-110" dirty="0">
                <a:solidFill>
                  <a:srgbClr val="888A8E"/>
                </a:solidFill>
                <a:latin typeface="Calibri Light"/>
                <a:cs typeface="Calibri Light"/>
              </a:rPr>
              <a:t>To </a:t>
            </a:r>
            <a:r>
              <a:rPr sz="3600" b="0" spc="-5" dirty="0">
                <a:solidFill>
                  <a:srgbClr val="888A8E"/>
                </a:solidFill>
                <a:latin typeface="Calibri Light"/>
                <a:cs typeface="Calibri Light"/>
              </a:rPr>
              <a:t>Do if </a:t>
            </a:r>
            <a:r>
              <a:rPr sz="3600" b="0" dirty="0">
                <a:solidFill>
                  <a:srgbClr val="888A8E"/>
                </a:solidFill>
                <a:latin typeface="Calibri Light"/>
                <a:cs typeface="Calibri Light"/>
              </a:rPr>
              <a:t>the </a:t>
            </a:r>
            <a:r>
              <a:rPr sz="3600" b="1" spc="-10" dirty="0">
                <a:solidFill>
                  <a:srgbClr val="888A8E"/>
                </a:solidFill>
                <a:latin typeface="Calibri"/>
                <a:cs typeface="Calibri"/>
              </a:rPr>
              <a:t>enroll </a:t>
            </a:r>
            <a:r>
              <a:rPr sz="3600" b="1" spc="-5" dirty="0">
                <a:solidFill>
                  <a:srgbClr val="888A8E"/>
                </a:solidFill>
                <a:latin typeface="Calibri"/>
                <a:cs typeface="Calibri"/>
              </a:rPr>
              <a:t>member </a:t>
            </a:r>
            <a:r>
              <a:rPr sz="3600" b="0" spc="-15" dirty="0">
                <a:solidFill>
                  <a:srgbClr val="888A8E"/>
                </a:solidFill>
                <a:latin typeface="Calibri Light"/>
                <a:cs typeface="Calibri Light"/>
              </a:rPr>
              <a:t>Button </a:t>
            </a:r>
            <a:r>
              <a:rPr sz="3600" b="0" spc="-5" dirty="0">
                <a:solidFill>
                  <a:srgbClr val="888A8E"/>
                </a:solidFill>
                <a:latin typeface="Calibri Light"/>
                <a:cs typeface="Calibri Light"/>
              </a:rPr>
              <a:t>Isn’t</a:t>
            </a:r>
            <a:r>
              <a:rPr sz="3600" b="0" spc="70" dirty="0">
                <a:solidFill>
                  <a:srgbClr val="888A8E"/>
                </a:solidFill>
                <a:latin typeface="Calibri Light"/>
                <a:cs typeface="Calibri Light"/>
              </a:rPr>
              <a:t> </a:t>
            </a:r>
            <a:r>
              <a:rPr sz="3600" b="0" spc="-10" dirty="0">
                <a:solidFill>
                  <a:srgbClr val="888A8E"/>
                </a:solidFill>
                <a:latin typeface="Calibri Light"/>
                <a:cs typeface="Calibri Light"/>
              </a:rPr>
              <a:t>Active</a:t>
            </a:r>
            <a:endParaRPr sz="3600" dirty="0">
              <a:latin typeface="Calibri Light"/>
              <a:cs typeface="Calibri Light"/>
            </a:endParaRPr>
          </a:p>
          <a:p>
            <a:pPr>
              <a:lnSpc>
                <a:spcPct val="100000"/>
              </a:lnSpc>
              <a:spcBef>
                <a:spcPts val="20"/>
              </a:spcBef>
            </a:pPr>
            <a:endParaRPr sz="2800" dirty="0">
              <a:latin typeface="Times New Roman"/>
              <a:cs typeface="Times New Roman"/>
            </a:endParaRPr>
          </a:p>
          <a:p>
            <a:pPr marL="184785" indent="-172720">
              <a:lnSpc>
                <a:spcPts val="2790"/>
              </a:lnSpc>
              <a:buClr>
                <a:srgbClr val="EA8551"/>
              </a:buClr>
              <a:buFont typeface="Wingdings"/>
              <a:buChar char=""/>
              <a:tabLst>
                <a:tab pos="185420" algn="l"/>
              </a:tabLst>
            </a:pPr>
            <a:r>
              <a:rPr sz="2400" dirty="0">
                <a:solidFill>
                  <a:srgbClr val="4D4D4D"/>
                </a:solidFill>
                <a:latin typeface="Calibri"/>
                <a:cs typeface="Calibri"/>
              </a:rPr>
              <a:t>Check the SSN </a:t>
            </a:r>
            <a:r>
              <a:rPr sz="2400" spc="-5" dirty="0">
                <a:solidFill>
                  <a:srgbClr val="4D4D4D"/>
                </a:solidFill>
                <a:latin typeface="Calibri"/>
                <a:cs typeface="Calibri"/>
              </a:rPr>
              <a:t>and citizenship </a:t>
            </a:r>
            <a:r>
              <a:rPr sz="2400" spc="-10" dirty="0">
                <a:solidFill>
                  <a:srgbClr val="4D4D4D"/>
                </a:solidFill>
                <a:latin typeface="Calibri"/>
                <a:cs typeface="Calibri"/>
              </a:rPr>
              <a:t>verification</a:t>
            </a:r>
            <a:r>
              <a:rPr sz="2400" spc="-75" dirty="0">
                <a:solidFill>
                  <a:srgbClr val="4D4D4D"/>
                </a:solidFill>
                <a:latin typeface="Calibri"/>
                <a:cs typeface="Calibri"/>
              </a:rPr>
              <a:t> </a:t>
            </a:r>
            <a:r>
              <a:rPr sz="2400" spc="-15" dirty="0">
                <a:solidFill>
                  <a:srgbClr val="4D4D4D"/>
                </a:solidFill>
                <a:latin typeface="Calibri"/>
                <a:cs typeface="Calibri"/>
              </a:rPr>
              <a:t>status</a:t>
            </a:r>
            <a:endParaRPr sz="2400" dirty="0">
              <a:latin typeface="Calibri"/>
              <a:cs typeface="Calibri"/>
            </a:endParaRPr>
          </a:p>
          <a:p>
            <a:pPr marL="527685" lvl="1" indent="-172720">
              <a:lnSpc>
                <a:spcPts val="2705"/>
              </a:lnSpc>
              <a:buClr>
                <a:srgbClr val="6697AC"/>
              </a:buClr>
              <a:buFont typeface="Arial"/>
              <a:buChar char="•"/>
              <a:tabLst>
                <a:tab pos="528320" algn="l"/>
              </a:tabLst>
            </a:pPr>
            <a:r>
              <a:rPr sz="2400" spc="-5" dirty="0">
                <a:solidFill>
                  <a:srgbClr val="4D4D4D"/>
                </a:solidFill>
                <a:latin typeface="Calibri"/>
                <a:cs typeface="Calibri"/>
              </a:rPr>
              <a:t>Both </a:t>
            </a:r>
            <a:r>
              <a:rPr sz="2400" spc="-10" dirty="0">
                <a:solidFill>
                  <a:srgbClr val="4D4D4D"/>
                </a:solidFill>
                <a:latin typeface="Calibri"/>
                <a:cs typeface="Calibri"/>
              </a:rPr>
              <a:t>statuses must </a:t>
            </a:r>
            <a:r>
              <a:rPr sz="2400" spc="-5" dirty="0">
                <a:solidFill>
                  <a:srgbClr val="4D4D4D"/>
                </a:solidFill>
                <a:latin typeface="Calibri"/>
                <a:cs typeface="Calibri"/>
              </a:rPr>
              <a:t>be </a:t>
            </a:r>
            <a:r>
              <a:rPr sz="2400" spc="-10" dirty="0">
                <a:solidFill>
                  <a:srgbClr val="4D4D4D"/>
                </a:solidFill>
                <a:latin typeface="Calibri"/>
                <a:cs typeface="Calibri"/>
              </a:rPr>
              <a:t>“Verified” </a:t>
            </a:r>
            <a:r>
              <a:rPr sz="2400" spc="-5" dirty="0">
                <a:solidFill>
                  <a:srgbClr val="4D4D4D"/>
                </a:solidFill>
                <a:latin typeface="Calibri"/>
                <a:cs typeface="Calibri"/>
              </a:rPr>
              <a:t>or “Manually</a:t>
            </a:r>
            <a:r>
              <a:rPr sz="2400" spc="-40" dirty="0">
                <a:solidFill>
                  <a:srgbClr val="4D4D4D"/>
                </a:solidFill>
                <a:latin typeface="Calibri"/>
                <a:cs typeface="Calibri"/>
              </a:rPr>
              <a:t> </a:t>
            </a:r>
            <a:r>
              <a:rPr sz="2400" spc="-15" dirty="0">
                <a:solidFill>
                  <a:srgbClr val="4D4D4D"/>
                </a:solidFill>
                <a:latin typeface="Calibri"/>
                <a:cs typeface="Calibri"/>
              </a:rPr>
              <a:t>Verified”</a:t>
            </a:r>
            <a:endParaRPr sz="2400" dirty="0">
              <a:latin typeface="Calibri"/>
              <a:cs typeface="Calibri"/>
            </a:endParaRPr>
          </a:p>
          <a:p>
            <a:pPr marL="527685" lvl="1" indent="-172720">
              <a:lnSpc>
                <a:spcPts val="2795"/>
              </a:lnSpc>
              <a:buClr>
                <a:srgbClr val="6697AC"/>
              </a:buClr>
              <a:buFont typeface="Arial"/>
              <a:buChar char="•"/>
              <a:tabLst>
                <a:tab pos="528320" algn="l"/>
              </a:tabLst>
            </a:pPr>
            <a:r>
              <a:rPr sz="2400" spc="-20" dirty="0">
                <a:solidFill>
                  <a:srgbClr val="4D4D4D"/>
                </a:solidFill>
                <a:latin typeface="Calibri"/>
                <a:cs typeface="Calibri"/>
              </a:rPr>
              <a:t>Verification </a:t>
            </a:r>
            <a:r>
              <a:rPr sz="2400" spc="-10" dirty="0">
                <a:solidFill>
                  <a:srgbClr val="4D4D4D"/>
                </a:solidFill>
                <a:latin typeface="Calibri"/>
                <a:cs typeface="Calibri"/>
              </a:rPr>
              <a:t>dates must </a:t>
            </a:r>
            <a:r>
              <a:rPr sz="2400" spc="-5" dirty="0">
                <a:solidFill>
                  <a:srgbClr val="4D4D4D"/>
                </a:solidFill>
                <a:latin typeface="Calibri"/>
                <a:cs typeface="Calibri"/>
              </a:rPr>
              <a:t>be on or </a:t>
            </a:r>
            <a:r>
              <a:rPr sz="2400" spc="-25" dirty="0">
                <a:solidFill>
                  <a:srgbClr val="4D4D4D"/>
                </a:solidFill>
                <a:latin typeface="Calibri"/>
                <a:cs typeface="Calibri"/>
              </a:rPr>
              <a:t>before </a:t>
            </a:r>
            <a:r>
              <a:rPr sz="2400" dirty="0">
                <a:solidFill>
                  <a:srgbClr val="4D4D4D"/>
                </a:solidFill>
                <a:latin typeface="Calibri"/>
                <a:cs typeface="Calibri"/>
              </a:rPr>
              <a:t>the </a:t>
            </a:r>
            <a:r>
              <a:rPr sz="2400" spc="-10" dirty="0">
                <a:solidFill>
                  <a:srgbClr val="4D4D4D"/>
                </a:solidFill>
                <a:latin typeface="Calibri"/>
                <a:cs typeface="Calibri"/>
              </a:rPr>
              <a:t>entered </a:t>
            </a:r>
            <a:r>
              <a:rPr sz="2400" spc="-15" dirty="0">
                <a:solidFill>
                  <a:srgbClr val="4D4D4D"/>
                </a:solidFill>
                <a:latin typeface="Calibri"/>
                <a:cs typeface="Calibri"/>
              </a:rPr>
              <a:t>start</a:t>
            </a:r>
            <a:r>
              <a:rPr sz="2400" spc="30" dirty="0">
                <a:solidFill>
                  <a:srgbClr val="4D4D4D"/>
                </a:solidFill>
                <a:latin typeface="Calibri"/>
                <a:cs typeface="Calibri"/>
              </a:rPr>
              <a:t> </a:t>
            </a:r>
            <a:r>
              <a:rPr sz="2400" spc="-15" dirty="0">
                <a:solidFill>
                  <a:srgbClr val="4D4D4D"/>
                </a:solidFill>
                <a:latin typeface="Calibri"/>
                <a:cs typeface="Calibri"/>
              </a:rPr>
              <a:t>date</a:t>
            </a:r>
            <a:endParaRPr sz="2400" dirty="0">
              <a:latin typeface="Calibri"/>
              <a:cs typeface="Calibri"/>
            </a:endParaRPr>
          </a:p>
          <a:p>
            <a:pPr lvl="1">
              <a:lnSpc>
                <a:spcPct val="100000"/>
              </a:lnSpc>
              <a:spcBef>
                <a:spcPts val="55"/>
              </a:spcBef>
              <a:buClr>
                <a:srgbClr val="6697AC"/>
              </a:buClr>
              <a:buFont typeface="Arial"/>
              <a:buChar char="•"/>
            </a:pPr>
            <a:endParaRPr sz="2500" dirty="0">
              <a:latin typeface="Times New Roman"/>
              <a:cs typeface="Times New Roman"/>
            </a:endParaRPr>
          </a:p>
          <a:p>
            <a:pPr marL="184785" marR="4246880" indent="-185420" algn="r">
              <a:lnSpc>
                <a:spcPts val="2790"/>
              </a:lnSpc>
              <a:buClr>
                <a:srgbClr val="EA8551"/>
              </a:buClr>
              <a:buFont typeface="Wingdings"/>
              <a:buChar char=""/>
              <a:tabLst>
                <a:tab pos="185420" algn="l"/>
              </a:tabLst>
            </a:pPr>
            <a:r>
              <a:rPr sz="2400" dirty="0">
                <a:solidFill>
                  <a:srgbClr val="4D4D4D"/>
                </a:solidFill>
                <a:latin typeface="Calibri"/>
                <a:cs typeface="Calibri"/>
              </a:rPr>
              <a:t>Check the </a:t>
            </a:r>
            <a:r>
              <a:rPr sz="2400" spc="-5" dirty="0">
                <a:solidFill>
                  <a:srgbClr val="4D4D4D"/>
                </a:solidFill>
                <a:latin typeface="Calibri"/>
                <a:cs typeface="Calibri"/>
              </a:rPr>
              <a:t>NSCHC</a:t>
            </a:r>
            <a:r>
              <a:rPr sz="2400" spc="-120" dirty="0">
                <a:solidFill>
                  <a:srgbClr val="4D4D4D"/>
                </a:solidFill>
                <a:latin typeface="Calibri"/>
                <a:cs typeface="Calibri"/>
              </a:rPr>
              <a:t> </a:t>
            </a:r>
            <a:r>
              <a:rPr sz="2400" spc="-5" dirty="0">
                <a:solidFill>
                  <a:srgbClr val="4D4D4D"/>
                </a:solidFill>
                <a:latin typeface="Calibri"/>
                <a:cs typeface="Calibri"/>
              </a:rPr>
              <a:t>certifications</a:t>
            </a:r>
            <a:endParaRPr sz="2400" dirty="0">
              <a:latin typeface="Calibri"/>
              <a:cs typeface="Calibri"/>
            </a:endParaRPr>
          </a:p>
          <a:p>
            <a:pPr marL="172720" marR="4203700" lvl="1" indent="-172720" algn="r">
              <a:lnSpc>
                <a:spcPts val="2700"/>
              </a:lnSpc>
              <a:buClr>
                <a:srgbClr val="6697AC"/>
              </a:buClr>
              <a:buFont typeface="Arial"/>
              <a:buChar char="•"/>
              <a:tabLst>
                <a:tab pos="172720" algn="l"/>
              </a:tabLst>
            </a:pPr>
            <a:r>
              <a:rPr sz="2400" spc="-5" dirty="0">
                <a:solidFill>
                  <a:srgbClr val="4D4D4D"/>
                </a:solidFill>
                <a:latin typeface="Calibri"/>
                <a:cs typeface="Calibri"/>
              </a:rPr>
              <a:t>Both </a:t>
            </a:r>
            <a:r>
              <a:rPr sz="2400" spc="-25" dirty="0">
                <a:solidFill>
                  <a:srgbClr val="4D4D4D"/>
                </a:solidFill>
                <a:latin typeface="Calibri"/>
                <a:cs typeface="Calibri"/>
              </a:rPr>
              <a:t>boxes </a:t>
            </a:r>
            <a:r>
              <a:rPr sz="2400" spc="-10" dirty="0">
                <a:solidFill>
                  <a:srgbClr val="4D4D4D"/>
                </a:solidFill>
                <a:latin typeface="Calibri"/>
                <a:cs typeface="Calibri"/>
              </a:rPr>
              <a:t>must </a:t>
            </a:r>
            <a:r>
              <a:rPr sz="2400" spc="-5" dirty="0">
                <a:solidFill>
                  <a:srgbClr val="4D4D4D"/>
                </a:solidFill>
                <a:latin typeface="Calibri"/>
                <a:cs typeface="Calibri"/>
              </a:rPr>
              <a:t>be</a:t>
            </a:r>
            <a:r>
              <a:rPr sz="2400" spc="-65" dirty="0">
                <a:solidFill>
                  <a:srgbClr val="4D4D4D"/>
                </a:solidFill>
                <a:latin typeface="Calibri"/>
                <a:cs typeface="Calibri"/>
              </a:rPr>
              <a:t> </a:t>
            </a:r>
            <a:r>
              <a:rPr sz="2400" spc="-10" dirty="0">
                <a:solidFill>
                  <a:srgbClr val="4D4D4D"/>
                </a:solidFill>
                <a:latin typeface="Calibri"/>
                <a:cs typeface="Calibri"/>
              </a:rPr>
              <a:t>checked</a:t>
            </a:r>
            <a:endParaRPr sz="2400" dirty="0">
              <a:latin typeface="Calibri"/>
              <a:cs typeface="Calibri"/>
            </a:endParaRPr>
          </a:p>
          <a:p>
            <a:pPr marL="527685" lvl="1" indent="-172720">
              <a:lnSpc>
                <a:spcPts val="2790"/>
              </a:lnSpc>
              <a:buClr>
                <a:srgbClr val="6697AC"/>
              </a:buClr>
              <a:buFont typeface="Arial"/>
              <a:buChar char="•"/>
              <a:tabLst>
                <a:tab pos="528320" algn="l"/>
              </a:tabLst>
            </a:pPr>
            <a:r>
              <a:rPr sz="2400" spc="-5" dirty="0">
                <a:solidFill>
                  <a:srgbClr val="4D4D4D"/>
                </a:solidFill>
                <a:latin typeface="Calibri"/>
                <a:cs typeface="Calibri"/>
              </a:rPr>
              <a:t>Certification </a:t>
            </a:r>
            <a:r>
              <a:rPr sz="2400" spc="-10" dirty="0">
                <a:solidFill>
                  <a:srgbClr val="4D4D4D"/>
                </a:solidFill>
                <a:latin typeface="Calibri"/>
                <a:cs typeface="Calibri"/>
              </a:rPr>
              <a:t>dates must </a:t>
            </a:r>
            <a:r>
              <a:rPr sz="2400" spc="-5" dirty="0">
                <a:solidFill>
                  <a:srgbClr val="4D4D4D"/>
                </a:solidFill>
                <a:latin typeface="Calibri"/>
                <a:cs typeface="Calibri"/>
              </a:rPr>
              <a:t>be on or </a:t>
            </a:r>
            <a:r>
              <a:rPr sz="2400" spc="-25" dirty="0">
                <a:solidFill>
                  <a:srgbClr val="4D4D4D"/>
                </a:solidFill>
                <a:latin typeface="Calibri"/>
                <a:cs typeface="Calibri"/>
              </a:rPr>
              <a:t>before </a:t>
            </a:r>
            <a:r>
              <a:rPr sz="2400" dirty="0">
                <a:solidFill>
                  <a:srgbClr val="4D4D4D"/>
                </a:solidFill>
                <a:latin typeface="Calibri"/>
                <a:cs typeface="Calibri"/>
              </a:rPr>
              <a:t>the </a:t>
            </a:r>
            <a:r>
              <a:rPr sz="2400" spc="-10" dirty="0">
                <a:solidFill>
                  <a:srgbClr val="4D4D4D"/>
                </a:solidFill>
                <a:latin typeface="Calibri"/>
                <a:cs typeface="Calibri"/>
              </a:rPr>
              <a:t>entered </a:t>
            </a:r>
            <a:r>
              <a:rPr sz="2400" spc="-15" dirty="0">
                <a:solidFill>
                  <a:srgbClr val="4D4D4D"/>
                </a:solidFill>
                <a:latin typeface="Calibri"/>
                <a:cs typeface="Calibri"/>
              </a:rPr>
              <a:t>start</a:t>
            </a:r>
            <a:r>
              <a:rPr sz="2400" spc="-45" dirty="0">
                <a:solidFill>
                  <a:srgbClr val="4D4D4D"/>
                </a:solidFill>
                <a:latin typeface="Calibri"/>
                <a:cs typeface="Calibri"/>
              </a:rPr>
              <a:t> </a:t>
            </a:r>
            <a:r>
              <a:rPr sz="2400" spc="-15" dirty="0">
                <a:solidFill>
                  <a:srgbClr val="4D4D4D"/>
                </a:solidFill>
                <a:latin typeface="Calibri"/>
                <a:cs typeface="Calibri"/>
              </a:rPr>
              <a:t>date</a:t>
            </a:r>
            <a:endParaRPr sz="2400" dirty="0">
              <a:latin typeface="Calibri"/>
              <a:cs typeface="Calibri"/>
            </a:endParaRPr>
          </a:p>
          <a:p>
            <a:pPr lvl="1">
              <a:lnSpc>
                <a:spcPct val="100000"/>
              </a:lnSpc>
              <a:spcBef>
                <a:spcPts val="50"/>
              </a:spcBef>
              <a:buClr>
                <a:srgbClr val="6697AC"/>
              </a:buClr>
              <a:buFont typeface="Arial"/>
              <a:buChar char="•"/>
            </a:pPr>
            <a:endParaRPr sz="2500" dirty="0">
              <a:latin typeface="Times New Roman"/>
              <a:cs typeface="Times New Roman"/>
            </a:endParaRPr>
          </a:p>
          <a:p>
            <a:pPr marL="184785" indent="-172720">
              <a:lnSpc>
                <a:spcPts val="2795"/>
              </a:lnSpc>
              <a:spcBef>
                <a:spcPts val="5"/>
              </a:spcBef>
              <a:buClr>
                <a:srgbClr val="EA8551"/>
              </a:buClr>
              <a:buFont typeface="Wingdings"/>
              <a:buChar char=""/>
              <a:tabLst>
                <a:tab pos="185420" algn="l"/>
              </a:tabLst>
            </a:pPr>
            <a:r>
              <a:rPr sz="2400" dirty="0">
                <a:solidFill>
                  <a:srgbClr val="4D4D4D"/>
                </a:solidFill>
                <a:latin typeface="Calibri"/>
                <a:cs typeface="Calibri"/>
              </a:rPr>
              <a:t>Check the </a:t>
            </a:r>
            <a:r>
              <a:rPr sz="2400" spc="-10" dirty="0">
                <a:solidFill>
                  <a:srgbClr val="4D4D4D"/>
                </a:solidFill>
                <a:latin typeface="Calibri"/>
                <a:cs typeface="Calibri"/>
              </a:rPr>
              <a:t>entered </a:t>
            </a:r>
            <a:r>
              <a:rPr sz="2400" spc="-15" dirty="0">
                <a:solidFill>
                  <a:srgbClr val="4D4D4D"/>
                </a:solidFill>
                <a:latin typeface="Calibri"/>
                <a:cs typeface="Calibri"/>
              </a:rPr>
              <a:t>start</a:t>
            </a:r>
            <a:r>
              <a:rPr sz="2400" spc="-55" dirty="0">
                <a:solidFill>
                  <a:srgbClr val="4D4D4D"/>
                </a:solidFill>
                <a:latin typeface="Calibri"/>
                <a:cs typeface="Calibri"/>
              </a:rPr>
              <a:t> </a:t>
            </a:r>
            <a:r>
              <a:rPr sz="2400" spc="-15" dirty="0">
                <a:solidFill>
                  <a:srgbClr val="4D4D4D"/>
                </a:solidFill>
                <a:latin typeface="Calibri"/>
                <a:cs typeface="Calibri"/>
              </a:rPr>
              <a:t>date</a:t>
            </a:r>
            <a:endParaRPr sz="2400" dirty="0">
              <a:latin typeface="Calibri"/>
              <a:cs typeface="Calibri"/>
            </a:endParaRPr>
          </a:p>
          <a:p>
            <a:pPr marL="527685" lvl="1" indent="-172720">
              <a:lnSpc>
                <a:spcPts val="2705"/>
              </a:lnSpc>
              <a:buClr>
                <a:srgbClr val="6697AC"/>
              </a:buClr>
              <a:buFont typeface="Arial"/>
              <a:buChar char="•"/>
              <a:tabLst>
                <a:tab pos="528320" algn="l"/>
              </a:tabLst>
            </a:pPr>
            <a:r>
              <a:rPr sz="2400" spc="-10" dirty="0">
                <a:solidFill>
                  <a:srgbClr val="4D4D4D"/>
                </a:solidFill>
                <a:latin typeface="Calibri"/>
                <a:cs typeface="Calibri"/>
              </a:rPr>
              <a:t>Must </a:t>
            </a:r>
            <a:r>
              <a:rPr sz="2400" spc="-5" dirty="0">
                <a:solidFill>
                  <a:srgbClr val="4D4D4D"/>
                </a:solidFill>
                <a:latin typeface="Calibri"/>
                <a:cs typeface="Calibri"/>
              </a:rPr>
              <a:t>be no </a:t>
            </a:r>
            <a:r>
              <a:rPr sz="2400" spc="-10" dirty="0">
                <a:solidFill>
                  <a:srgbClr val="4D4D4D"/>
                </a:solidFill>
                <a:latin typeface="Calibri"/>
                <a:cs typeface="Calibri"/>
              </a:rPr>
              <a:t>later </a:t>
            </a:r>
            <a:r>
              <a:rPr sz="2400" dirty="0">
                <a:solidFill>
                  <a:srgbClr val="4D4D4D"/>
                </a:solidFill>
                <a:latin typeface="Calibri"/>
                <a:cs typeface="Calibri"/>
              </a:rPr>
              <a:t>than </a:t>
            </a:r>
            <a:r>
              <a:rPr sz="2400" spc="-25" dirty="0">
                <a:solidFill>
                  <a:srgbClr val="4D4D4D"/>
                </a:solidFill>
                <a:latin typeface="Calibri"/>
                <a:cs typeface="Calibri"/>
              </a:rPr>
              <a:t>today’s</a:t>
            </a:r>
            <a:r>
              <a:rPr sz="2400" spc="-35" dirty="0">
                <a:solidFill>
                  <a:srgbClr val="4D4D4D"/>
                </a:solidFill>
                <a:latin typeface="Calibri"/>
                <a:cs typeface="Calibri"/>
              </a:rPr>
              <a:t> </a:t>
            </a:r>
            <a:r>
              <a:rPr sz="2400" spc="-15" dirty="0">
                <a:solidFill>
                  <a:srgbClr val="4D4D4D"/>
                </a:solidFill>
                <a:latin typeface="Calibri"/>
                <a:cs typeface="Calibri"/>
              </a:rPr>
              <a:t>date</a:t>
            </a:r>
            <a:endParaRPr sz="2400" dirty="0">
              <a:latin typeface="Calibri"/>
              <a:cs typeface="Calibri"/>
            </a:endParaRPr>
          </a:p>
          <a:p>
            <a:pPr marL="527685" lvl="1" indent="-172720">
              <a:lnSpc>
                <a:spcPts val="2700"/>
              </a:lnSpc>
              <a:buClr>
                <a:srgbClr val="6697AC"/>
              </a:buClr>
              <a:buFont typeface="Arial"/>
              <a:buChar char="•"/>
              <a:tabLst>
                <a:tab pos="528320" algn="l"/>
              </a:tabLst>
            </a:pPr>
            <a:r>
              <a:rPr sz="2400" spc="-10" dirty="0">
                <a:solidFill>
                  <a:srgbClr val="4D4D4D"/>
                </a:solidFill>
                <a:latin typeface="Calibri"/>
                <a:cs typeface="Calibri"/>
              </a:rPr>
              <a:t>Must </a:t>
            </a:r>
            <a:r>
              <a:rPr sz="2400" spc="-5" dirty="0">
                <a:solidFill>
                  <a:srgbClr val="4D4D4D"/>
                </a:solidFill>
                <a:latin typeface="Calibri"/>
                <a:cs typeface="Calibri"/>
              </a:rPr>
              <a:t>be no </a:t>
            </a:r>
            <a:r>
              <a:rPr sz="2400" dirty="0">
                <a:solidFill>
                  <a:srgbClr val="4D4D4D"/>
                </a:solidFill>
                <a:latin typeface="Calibri"/>
                <a:cs typeface="Calibri"/>
              </a:rPr>
              <a:t>earlier than </a:t>
            </a:r>
            <a:r>
              <a:rPr lang="en-US" sz="2400" dirty="0">
                <a:solidFill>
                  <a:srgbClr val="4D4D4D"/>
                </a:solidFill>
                <a:latin typeface="Calibri"/>
                <a:cs typeface="Calibri"/>
              </a:rPr>
              <a:t>7</a:t>
            </a:r>
            <a:r>
              <a:rPr sz="2400" dirty="0">
                <a:solidFill>
                  <a:srgbClr val="4D4D4D"/>
                </a:solidFill>
                <a:latin typeface="Calibri"/>
                <a:cs typeface="Calibri"/>
              </a:rPr>
              <a:t> </a:t>
            </a:r>
            <a:r>
              <a:rPr sz="2400" spc="-20" dirty="0">
                <a:solidFill>
                  <a:srgbClr val="4D4D4D"/>
                </a:solidFill>
                <a:latin typeface="Calibri"/>
                <a:cs typeface="Calibri"/>
              </a:rPr>
              <a:t>days </a:t>
            </a:r>
            <a:r>
              <a:rPr sz="2400" spc="-5" dirty="0">
                <a:solidFill>
                  <a:srgbClr val="4D4D4D"/>
                </a:solidFill>
                <a:latin typeface="Calibri"/>
                <a:cs typeface="Calibri"/>
              </a:rPr>
              <a:t>prior </a:t>
            </a:r>
            <a:r>
              <a:rPr sz="2400" spc="-15" dirty="0">
                <a:solidFill>
                  <a:srgbClr val="4D4D4D"/>
                </a:solidFill>
                <a:latin typeface="Calibri"/>
                <a:cs typeface="Calibri"/>
              </a:rPr>
              <a:t>to </a:t>
            </a:r>
            <a:r>
              <a:rPr sz="2400" spc="-25" dirty="0">
                <a:solidFill>
                  <a:srgbClr val="4D4D4D"/>
                </a:solidFill>
                <a:latin typeface="Calibri"/>
                <a:cs typeface="Calibri"/>
              </a:rPr>
              <a:t>today’s</a:t>
            </a:r>
            <a:r>
              <a:rPr sz="2400" spc="-50" dirty="0">
                <a:solidFill>
                  <a:srgbClr val="4D4D4D"/>
                </a:solidFill>
                <a:latin typeface="Calibri"/>
                <a:cs typeface="Calibri"/>
              </a:rPr>
              <a:t> </a:t>
            </a:r>
            <a:r>
              <a:rPr sz="2400" spc="-15" dirty="0">
                <a:solidFill>
                  <a:srgbClr val="4D4D4D"/>
                </a:solidFill>
                <a:latin typeface="Calibri"/>
                <a:cs typeface="Calibri"/>
              </a:rPr>
              <a:t>date</a:t>
            </a:r>
            <a:endParaRPr sz="2400" dirty="0">
              <a:latin typeface="Calibri"/>
              <a:cs typeface="Calibri"/>
            </a:endParaRPr>
          </a:p>
          <a:p>
            <a:pPr marL="527685" lvl="1" indent="-172720">
              <a:lnSpc>
                <a:spcPts val="2705"/>
              </a:lnSpc>
              <a:buClr>
                <a:srgbClr val="6697AC"/>
              </a:buClr>
              <a:buFont typeface="Arial"/>
              <a:buChar char="•"/>
              <a:tabLst>
                <a:tab pos="528320" algn="l"/>
              </a:tabLst>
            </a:pPr>
            <a:r>
              <a:rPr sz="2400" spc="-10" dirty="0">
                <a:solidFill>
                  <a:srgbClr val="4D4D4D"/>
                </a:solidFill>
                <a:latin typeface="Calibri"/>
                <a:cs typeface="Calibri"/>
              </a:rPr>
              <a:t>Must </a:t>
            </a:r>
            <a:r>
              <a:rPr sz="2400" spc="-5" dirty="0">
                <a:solidFill>
                  <a:srgbClr val="4D4D4D"/>
                </a:solidFill>
                <a:latin typeface="Calibri"/>
                <a:cs typeface="Calibri"/>
              </a:rPr>
              <a:t>be no </a:t>
            </a:r>
            <a:r>
              <a:rPr sz="2400" dirty="0">
                <a:solidFill>
                  <a:srgbClr val="4D4D4D"/>
                </a:solidFill>
                <a:latin typeface="Calibri"/>
                <a:cs typeface="Calibri"/>
              </a:rPr>
              <a:t>earlier than the </a:t>
            </a:r>
            <a:r>
              <a:rPr sz="2400" spc="-10" dirty="0">
                <a:solidFill>
                  <a:srgbClr val="4D4D4D"/>
                </a:solidFill>
                <a:latin typeface="Calibri"/>
                <a:cs typeface="Calibri"/>
              </a:rPr>
              <a:t>SSN/citizenship verification</a:t>
            </a:r>
            <a:r>
              <a:rPr sz="2400" spc="-40" dirty="0">
                <a:solidFill>
                  <a:srgbClr val="4D4D4D"/>
                </a:solidFill>
                <a:latin typeface="Calibri"/>
                <a:cs typeface="Calibri"/>
              </a:rPr>
              <a:t> </a:t>
            </a:r>
            <a:r>
              <a:rPr sz="2400" spc="-10" dirty="0">
                <a:solidFill>
                  <a:srgbClr val="4D4D4D"/>
                </a:solidFill>
                <a:latin typeface="Calibri"/>
                <a:cs typeface="Calibri"/>
              </a:rPr>
              <a:t>dates</a:t>
            </a:r>
            <a:endParaRPr sz="2400" dirty="0">
              <a:latin typeface="Calibri"/>
              <a:cs typeface="Calibri"/>
            </a:endParaRPr>
          </a:p>
          <a:p>
            <a:pPr marL="527685" lvl="1" indent="-172720">
              <a:lnSpc>
                <a:spcPts val="2795"/>
              </a:lnSpc>
              <a:buClr>
                <a:srgbClr val="6697AC"/>
              </a:buClr>
              <a:buFont typeface="Arial"/>
              <a:buChar char="•"/>
              <a:tabLst>
                <a:tab pos="528320" algn="l"/>
              </a:tabLst>
            </a:pPr>
            <a:r>
              <a:rPr sz="2400" spc="-10" dirty="0">
                <a:solidFill>
                  <a:srgbClr val="4D4D4D"/>
                </a:solidFill>
                <a:latin typeface="Calibri"/>
                <a:cs typeface="Calibri"/>
              </a:rPr>
              <a:t>Must </a:t>
            </a:r>
            <a:r>
              <a:rPr sz="2400" spc="-5" dirty="0">
                <a:solidFill>
                  <a:srgbClr val="4D4D4D"/>
                </a:solidFill>
                <a:latin typeface="Calibri"/>
                <a:cs typeface="Calibri"/>
              </a:rPr>
              <a:t>be no </a:t>
            </a:r>
            <a:r>
              <a:rPr sz="2400" dirty="0">
                <a:solidFill>
                  <a:srgbClr val="4D4D4D"/>
                </a:solidFill>
                <a:latin typeface="Calibri"/>
                <a:cs typeface="Calibri"/>
              </a:rPr>
              <a:t>earlier than the </a:t>
            </a:r>
            <a:r>
              <a:rPr sz="2400" spc="-5" dirty="0">
                <a:solidFill>
                  <a:srgbClr val="4D4D4D"/>
                </a:solidFill>
                <a:latin typeface="Calibri"/>
                <a:cs typeface="Calibri"/>
              </a:rPr>
              <a:t>NSCHC certification</a:t>
            </a:r>
            <a:r>
              <a:rPr sz="2400" spc="-90" dirty="0">
                <a:solidFill>
                  <a:srgbClr val="4D4D4D"/>
                </a:solidFill>
                <a:latin typeface="Calibri"/>
                <a:cs typeface="Calibri"/>
              </a:rPr>
              <a:t> </a:t>
            </a:r>
            <a:r>
              <a:rPr sz="2400" spc="-10" dirty="0">
                <a:solidFill>
                  <a:srgbClr val="4D4D4D"/>
                </a:solidFill>
                <a:latin typeface="Calibri"/>
                <a:cs typeface="Calibri"/>
              </a:rPr>
              <a:t>dates</a:t>
            </a:r>
            <a:endParaRPr sz="2400" dirty="0">
              <a:latin typeface="Calibri"/>
              <a:cs typeface="Calibri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923916" y="1339596"/>
            <a:ext cx="3619127" cy="34289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5" name="object 5"/>
          <p:cNvSpPr/>
          <p:nvPr/>
        </p:nvSpPr>
        <p:spPr>
          <a:xfrm>
            <a:off x="3211067" y="1312163"/>
            <a:ext cx="1332230" cy="370840"/>
          </a:xfrm>
          <a:custGeom>
            <a:avLst/>
            <a:gdLst/>
            <a:ahLst/>
            <a:cxnLst/>
            <a:rect l="l" t="t" r="r" b="b"/>
            <a:pathLst>
              <a:path w="1332229" h="370839">
                <a:moveTo>
                  <a:pt x="0" y="0"/>
                </a:moveTo>
                <a:lnTo>
                  <a:pt x="1331976" y="0"/>
                </a:lnTo>
                <a:lnTo>
                  <a:pt x="1331976" y="370332"/>
                </a:lnTo>
                <a:lnTo>
                  <a:pt x="0" y="370332"/>
                </a:lnTo>
                <a:lnTo>
                  <a:pt x="0" y="0"/>
                </a:lnTo>
                <a:close/>
              </a:path>
            </a:pathLst>
          </a:custGeom>
          <a:ln w="57912">
            <a:solidFill>
              <a:srgbClr val="C00000"/>
            </a:solidFill>
          </a:ln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6" name="object 6"/>
          <p:cNvSpPr/>
          <p:nvPr/>
        </p:nvSpPr>
        <p:spPr>
          <a:xfrm>
            <a:off x="4510397" y="1509302"/>
            <a:ext cx="840105" cy="3175"/>
          </a:xfrm>
          <a:custGeom>
            <a:avLst/>
            <a:gdLst/>
            <a:ahLst/>
            <a:cxnLst/>
            <a:rect l="l" t="t" r="r" b="b"/>
            <a:pathLst>
              <a:path w="840104" h="3175">
                <a:moveTo>
                  <a:pt x="0" y="0"/>
                </a:moveTo>
                <a:lnTo>
                  <a:pt x="839901" y="2692"/>
                </a:lnTo>
              </a:path>
            </a:pathLst>
          </a:custGeom>
          <a:ln w="57911">
            <a:solidFill>
              <a:srgbClr val="C00000"/>
            </a:solidFill>
          </a:ln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7" name="object 7"/>
          <p:cNvSpPr/>
          <p:nvPr/>
        </p:nvSpPr>
        <p:spPr>
          <a:xfrm>
            <a:off x="5321061" y="1425025"/>
            <a:ext cx="174625" cy="173990"/>
          </a:xfrm>
          <a:custGeom>
            <a:avLst/>
            <a:gdLst/>
            <a:ahLst/>
            <a:cxnLst/>
            <a:rect l="l" t="t" r="r" b="b"/>
            <a:pathLst>
              <a:path w="174625" h="173990">
                <a:moveTo>
                  <a:pt x="558" y="0"/>
                </a:moveTo>
                <a:lnTo>
                  <a:pt x="0" y="173736"/>
                </a:lnTo>
                <a:lnTo>
                  <a:pt x="174015" y="87426"/>
                </a:lnTo>
                <a:lnTo>
                  <a:pt x="558" y="0"/>
                </a:lnTo>
                <a:close/>
              </a:path>
            </a:pathLst>
          </a:custGeom>
          <a:solidFill>
            <a:srgbClr val="C00000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8" name="object 8"/>
          <p:cNvSpPr txBox="1"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ts val="955"/>
              </a:lnSpc>
            </a:pPr>
            <a:fld id="{81D60167-4931-47E6-BA6A-407CBD079E47}" type="slidenum">
              <a:rPr dirty="0"/>
              <a:t>30</a:t>
            </a:fld>
            <a:endParaRPr dirty="0"/>
          </a:p>
        </p:txBody>
      </p:sp>
    </p:spTree>
  </p:cSld>
  <p:clrMapOvr>
    <a:masterClrMapping/>
  </p:clrMapOvr>
  <p:transition spd="med">
    <p:fade/>
  </p:transition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916942" y="611178"/>
            <a:ext cx="10665458" cy="56682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sz="3600" b="1" spc="-5" dirty="0"/>
              <a:t>Calculating </a:t>
            </a:r>
            <a:r>
              <a:rPr sz="3600" b="1" dirty="0"/>
              <a:t>8 </a:t>
            </a:r>
            <a:r>
              <a:rPr sz="3600" b="1" spc="-5" dirty="0"/>
              <a:t>Calendar</a:t>
            </a:r>
            <a:r>
              <a:rPr sz="3600" b="1" spc="-95" dirty="0"/>
              <a:t> </a:t>
            </a:r>
            <a:r>
              <a:rPr sz="3600" b="1" spc="-25" dirty="0"/>
              <a:t>Days</a:t>
            </a:r>
          </a:p>
        </p:txBody>
      </p:sp>
      <p:sp>
        <p:nvSpPr>
          <p:cNvPr id="10" name="object 10"/>
          <p:cNvSpPr txBox="1"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ts val="955"/>
              </a:lnSpc>
            </a:pPr>
            <a:fld id="{81D60167-4931-47E6-BA6A-407CBD079E47}" type="slidenum">
              <a:rPr dirty="0"/>
              <a:t>31</a:t>
            </a:fld>
            <a:endParaRPr dirty="0"/>
          </a:p>
        </p:txBody>
      </p:sp>
      <p:sp>
        <p:nvSpPr>
          <p:cNvPr id="4" name="object 4"/>
          <p:cNvSpPr/>
          <p:nvPr/>
        </p:nvSpPr>
        <p:spPr>
          <a:xfrm>
            <a:off x="884732" y="1496939"/>
            <a:ext cx="7133497" cy="4873177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5" name="object 5"/>
          <p:cNvSpPr txBox="1"/>
          <p:nvPr/>
        </p:nvSpPr>
        <p:spPr>
          <a:xfrm>
            <a:off x="8346466" y="4261534"/>
            <a:ext cx="2510155" cy="8483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8100" marR="30480" algn="ctr">
              <a:lnSpc>
                <a:spcPct val="100000"/>
              </a:lnSpc>
              <a:spcBef>
                <a:spcPts val="100"/>
              </a:spcBef>
            </a:pPr>
            <a:r>
              <a:rPr sz="1800" spc="-5" dirty="0">
                <a:solidFill>
                  <a:srgbClr val="4D4D4D"/>
                </a:solidFill>
                <a:latin typeface="Calibri"/>
                <a:cs typeface="Calibri"/>
              </a:rPr>
              <a:t>then the </a:t>
            </a:r>
            <a:r>
              <a:rPr sz="1800" spc="-35" dirty="0">
                <a:solidFill>
                  <a:srgbClr val="4D4D4D"/>
                </a:solidFill>
                <a:latin typeface="Calibri"/>
                <a:cs typeface="Calibri"/>
              </a:rPr>
              <a:t>LATEST </a:t>
            </a:r>
            <a:r>
              <a:rPr sz="1800" spc="-10" dirty="0">
                <a:solidFill>
                  <a:srgbClr val="4D4D4D"/>
                </a:solidFill>
                <a:latin typeface="Calibri"/>
                <a:cs typeface="Calibri"/>
              </a:rPr>
              <a:t>allowable  Enrollment </a:t>
            </a:r>
            <a:r>
              <a:rPr sz="1800" spc="-15" dirty="0">
                <a:solidFill>
                  <a:srgbClr val="4D4D4D"/>
                </a:solidFill>
                <a:latin typeface="Calibri"/>
                <a:cs typeface="Calibri"/>
              </a:rPr>
              <a:t>Date </a:t>
            </a:r>
            <a:r>
              <a:rPr sz="1800" spc="-5" dirty="0">
                <a:solidFill>
                  <a:srgbClr val="4D4D4D"/>
                </a:solidFill>
                <a:latin typeface="Calibri"/>
                <a:cs typeface="Calibri"/>
              </a:rPr>
              <a:t>is  </a:t>
            </a:r>
            <a:r>
              <a:rPr sz="1800" b="1" spc="-25" dirty="0">
                <a:solidFill>
                  <a:srgbClr val="4D4D4D"/>
                </a:solidFill>
                <a:latin typeface="Calibri"/>
                <a:cs typeface="Calibri"/>
              </a:rPr>
              <a:t>Monday, </a:t>
            </a:r>
            <a:r>
              <a:rPr sz="1800" b="1" spc="-5" dirty="0">
                <a:solidFill>
                  <a:srgbClr val="4D4D4D"/>
                </a:solidFill>
                <a:latin typeface="Calibri"/>
                <a:cs typeface="Calibri"/>
              </a:rPr>
              <a:t>September</a:t>
            </a:r>
            <a:r>
              <a:rPr sz="1800" b="1" spc="-65" dirty="0">
                <a:solidFill>
                  <a:srgbClr val="4D4D4D"/>
                </a:solidFill>
                <a:latin typeface="Calibri"/>
                <a:cs typeface="Calibri"/>
              </a:rPr>
              <a:t> </a:t>
            </a:r>
            <a:r>
              <a:rPr sz="1800" b="1" spc="-5" dirty="0">
                <a:solidFill>
                  <a:srgbClr val="4D4D4D"/>
                </a:solidFill>
                <a:latin typeface="Calibri"/>
                <a:cs typeface="Calibri"/>
              </a:rPr>
              <a:t>16</a:t>
            </a:r>
            <a:r>
              <a:rPr sz="1800" b="1" spc="-7" baseline="25462" dirty="0">
                <a:solidFill>
                  <a:srgbClr val="4D4D4D"/>
                </a:solidFill>
                <a:latin typeface="Calibri"/>
                <a:cs typeface="Calibri"/>
              </a:rPr>
              <a:t>th</a:t>
            </a:r>
            <a:endParaRPr sz="1800" baseline="25462" dirty="0">
              <a:latin typeface="Calibri"/>
              <a:cs typeface="Calibri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8299188" y="3141198"/>
            <a:ext cx="2604135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00"/>
              </a:spcBef>
            </a:pPr>
            <a:r>
              <a:rPr sz="1800" dirty="0">
                <a:solidFill>
                  <a:srgbClr val="4D4D4D"/>
                </a:solidFill>
                <a:latin typeface="Calibri"/>
                <a:cs typeface="Calibri"/>
              </a:rPr>
              <a:t>If </a:t>
            </a:r>
            <a:r>
              <a:rPr sz="1800" spc="-5" dirty="0">
                <a:solidFill>
                  <a:srgbClr val="4D4D4D"/>
                </a:solidFill>
                <a:latin typeface="Calibri"/>
                <a:cs typeface="Calibri"/>
              </a:rPr>
              <a:t>the Member </a:t>
            </a:r>
            <a:r>
              <a:rPr sz="1800" spc="-10" dirty="0">
                <a:solidFill>
                  <a:srgbClr val="4D4D4D"/>
                </a:solidFill>
                <a:latin typeface="Calibri"/>
                <a:cs typeface="Calibri"/>
              </a:rPr>
              <a:t>Start </a:t>
            </a:r>
            <a:r>
              <a:rPr sz="1800" spc="-15" dirty="0">
                <a:solidFill>
                  <a:srgbClr val="4D4D4D"/>
                </a:solidFill>
                <a:latin typeface="Calibri"/>
                <a:cs typeface="Calibri"/>
              </a:rPr>
              <a:t>Date</a:t>
            </a:r>
            <a:r>
              <a:rPr sz="1800" spc="10" dirty="0">
                <a:solidFill>
                  <a:srgbClr val="4D4D4D"/>
                </a:solidFill>
                <a:latin typeface="Calibri"/>
                <a:cs typeface="Calibri"/>
              </a:rPr>
              <a:t> </a:t>
            </a:r>
            <a:r>
              <a:rPr sz="1800" spc="-5" dirty="0">
                <a:solidFill>
                  <a:srgbClr val="4D4D4D"/>
                </a:solidFill>
                <a:latin typeface="Calibri"/>
                <a:cs typeface="Calibri"/>
              </a:rPr>
              <a:t>is</a:t>
            </a:r>
            <a:endParaRPr sz="1800" dirty="0">
              <a:latin typeface="Calibri"/>
              <a:cs typeface="Calibri"/>
            </a:endParaRPr>
          </a:p>
          <a:p>
            <a:pPr marL="1905" algn="ctr">
              <a:lnSpc>
                <a:spcPct val="100000"/>
              </a:lnSpc>
            </a:pPr>
            <a:r>
              <a:rPr sz="1800" b="1" spc="-25" dirty="0">
                <a:solidFill>
                  <a:srgbClr val="4D4D4D"/>
                </a:solidFill>
                <a:latin typeface="Calibri"/>
                <a:cs typeface="Calibri"/>
              </a:rPr>
              <a:t>Monday, </a:t>
            </a:r>
            <a:r>
              <a:rPr sz="1800" b="1" spc="-5" dirty="0">
                <a:solidFill>
                  <a:srgbClr val="4D4D4D"/>
                </a:solidFill>
                <a:latin typeface="Calibri"/>
                <a:cs typeface="Calibri"/>
              </a:rPr>
              <a:t>September</a:t>
            </a:r>
            <a:r>
              <a:rPr sz="1800" b="1" spc="-50" dirty="0">
                <a:solidFill>
                  <a:srgbClr val="4D4D4D"/>
                </a:solidFill>
                <a:latin typeface="Calibri"/>
                <a:cs typeface="Calibri"/>
              </a:rPr>
              <a:t> </a:t>
            </a:r>
            <a:r>
              <a:rPr sz="1800" b="1" spc="-5" dirty="0">
                <a:solidFill>
                  <a:srgbClr val="4D4D4D"/>
                </a:solidFill>
                <a:latin typeface="Calibri"/>
                <a:cs typeface="Calibri"/>
              </a:rPr>
              <a:t>9</a:t>
            </a:r>
            <a:r>
              <a:rPr sz="1800" b="1" spc="-7" baseline="25462" dirty="0">
                <a:solidFill>
                  <a:srgbClr val="4D4D4D"/>
                </a:solidFill>
                <a:latin typeface="Calibri"/>
                <a:cs typeface="Calibri"/>
              </a:rPr>
              <a:t>th</a:t>
            </a:r>
            <a:endParaRPr sz="1800" baseline="25462" dirty="0">
              <a:latin typeface="Calibri"/>
              <a:cs typeface="Calibri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9502140" y="3770376"/>
            <a:ext cx="0" cy="329565"/>
          </a:xfrm>
          <a:custGeom>
            <a:avLst/>
            <a:gdLst/>
            <a:ahLst/>
            <a:cxnLst/>
            <a:rect l="l" t="t" r="r" b="b"/>
            <a:pathLst>
              <a:path h="329564">
                <a:moveTo>
                  <a:pt x="0" y="0"/>
                </a:moveTo>
                <a:lnTo>
                  <a:pt x="0" y="329222"/>
                </a:lnTo>
              </a:path>
            </a:pathLst>
          </a:custGeom>
          <a:ln w="57912">
            <a:solidFill>
              <a:srgbClr val="C00000"/>
            </a:solidFill>
          </a:ln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8" name="object 8"/>
          <p:cNvSpPr/>
          <p:nvPr/>
        </p:nvSpPr>
        <p:spPr>
          <a:xfrm>
            <a:off x="9415281" y="4070635"/>
            <a:ext cx="173990" cy="173990"/>
          </a:xfrm>
          <a:custGeom>
            <a:avLst/>
            <a:gdLst/>
            <a:ahLst/>
            <a:cxnLst/>
            <a:rect l="l" t="t" r="r" b="b"/>
            <a:pathLst>
              <a:path w="173990" h="173989">
                <a:moveTo>
                  <a:pt x="0" y="0"/>
                </a:moveTo>
                <a:lnTo>
                  <a:pt x="86855" y="173748"/>
                </a:lnTo>
                <a:lnTo>
                  <a:pt x="173735" y="12"/>
                </a:lnTo>
                <a:lnTo>
                  <a:pt x="0" y="0"/>
                </a:lnTo>
                <a:close/>
              </a:path>
            </a:pathLst>
          </a:custGeom>
          <a:solidFill>
            <a:srgbClr val="C00000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9" name="object 9"/>
          <p:cNvSpPr txBox="1"/>
          <p:nvPr/>
        </p:nvSpPr>
        <p:spPr>
          <a:xfrm>
            <a:off x="1150929" y="3312179"/>
            <a:ext cx="6581775" cy="14935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996315" algn="ctr">
              <a:lnSpc>
                <a:spcPct val="100000"/>
              </a:lnSpc>
              <a:spcBef>
                <a:spcPts val="100"/>
              </a:spcBef>
              <a:tabLst>
                <a:tab pos="1993264" algn="l"/>
                <a:tab pos="3003550" algn="l"/>
                <a:tab pos="4012565" algn="l"/>
                <a:tab pos="4991100" algn="l"/>
                <a:tab pos="6012180" algn="l"/>
              </a:tabLst>
            </a:pPr>
            <a:r>
              <a:rPr sz="4800" dirty="0">
                <a:solidFill>
                  <a:srgbClr val="EA8551"/>
                </a:solidFill>
                <a:latin typeface="Wingdings"/>
                <a:cs typeface="Wingdings"/>
              </a:rPr>
              <a:t></a:t>
            </a:r>
            <a:r>
              <a:rPr sz="4800" dirty="0">
                <a:solidFill>
                  <a:srgbClr val="EA8551"/>
                </a:solidFill>
                <a:latin typeface="Times New Roman"/>
                <a:cs typeface="Times New Roman"/>
              </a:rPr>
              <a:t>	</a:t>
            </a:r>
            <a:r>
              <a:rPr sz="4800" dirty="0">
                <a:solidFill>
                  <a:srgbClr val="EA8551"/>
                </a:solidFill>
                <a:latin typeface="Wingdings"/>
                <a:cs typeface="Wingdings"/>
              </a:rPr>
              <a:t></a:t>
            </a:r>
            <a:r>
              <a:rPr sz="4800" dirty="0">
                <a:solidFill>
                  <a:srgbClr val="EA8551"/>
                </a:solidFill>
                <a:latin typeface="Times New Roman"/>
                <a:cs typeface="Times New Roman"/>
              </a:rPr>
              <a:t>	</a:t>
            </a:r>
            <a:r>
              <a:rPr sz="4800" dirty="0">
                <a:solidFill>
                  <a:srgbClr val="EA8551"/>
                </a:solidFill>
                <a:latin typeface="Wingdings"/>
                <a:cs typeface="Wingdings"/>
              </a:rPr>
              <a:t></a:t>
            </a:r>
            <a:r>
              <a:rPr sz="4800" dirty="0">
                <a:solidFill>
                  <a:srgbClr val="EA8551"/>
                </a:solidFill>
                <a:latin typeface="Times New Roman"/>
                <a:cs typeface="Times New Roman"/>
              </a:rPr>
              <a:t>	</a:t>
            </a:r>
            <a:r>
              <a:rPr sz="4800" dirty="0">
                <a:solidFill>
                  <a:srgbClr val="EA8551"/>
                </a:solidFill>
                <a:latin typeface="Wingdings"/>
                <a:cs typeface="Wingdings"/>
              </a:rPr>
              <a:t></a:t>
            </a:r>
            <a:r>
              <a:rPr sz="4800" dirty="0">
                <a:solidFill>
                  <a:srgbClr val="EA8551"/>
                </a:solidFill>
                <a:latin typeface="Times New Roman"/>
                <a:cs typeface="Times New Roman"/>
              </a:rPr>
              <a:t>	</a:t>
            </a:r>
            <a:r>
              <a:rPr sz="4800" dirty="0">
                <a:solidFill>
                  <a:srgbClr val="EA8551"/>
                </a:solidFill>
                <a:latin typeface="Wingdings"/>
                <a:cs typeface="Wingdings"/>
              </a:rPr>
              <a:t></a:t>
            </a:r>
            <a:r>
              <a:rPr sz="4800" dirty="0">
                <a:solidFill>
                  <a:srgbClr val="EA8551"/>
                </a:solidFill>
                <a:latin typeface="Times New Roman"/>
                <a:cs typeface="Times New Roman"/>
              </a:rPr>
              <a:t>	</a:t>
            </a:r>
            <a:r>
              <a:rPr sz="4800" dirty="0">
                <a:solidFill>
                  <a:srgbClr val="EA8551"/>
                </a:solidFill>
                <a:latin typeface="Wingdings"/>
                <a:cs typeface="Wingdings"/>
              </a:rPr>
              <a:t></a:t>
            </a:r>
            <a:endParaRPr sz="4800" dirty="0">
              <a:latin typeface="Wingdings"/>
              <a:cs typeface="Wingdings"/>
            </a:endParaRPr>
          </a:p>
          <a:p>
            <a:pPr marR="5007610" algn="ctr">
              <a:lnSpc>
                <a:spcPct val="100000"/>
              </a:lnSpc>
              <a:spcBef>
                <a:spcPts val="35"/>
              </a:spcBef>
              <a:tabLst>
                <a:tab pos="996315" algn="l"/>
              </a:tabLst>
            </a:pPr>
            <a:r>
              <a:rPr sz="4800" dirty="0">
                <a:solidFill>
                  <a:srgbClr val="EA8551"/>
                </a:solidFill>
                <a:latin typeface="Wingdings"/>
                <a:cs typeface="Wingdings"/>
              </a:rPr>
              <a:t></a:t>
            </a:r>
            <a:r>
              <a:rPr sz="4800" dirty="0">
                <a:solidFill>
                  <a:srgbClr val="EA8551"/>
                </a:solidFill>
                <a:latin typeface="Times New Roman"/>
                <a:cs typeface="Times New Roman"/>
              </a:rPr>
              <a:t>	</a:t>
            </a:r>
            <a:r>
              <a:rPr sz="4800" dirty="0">
                <a:solidFill>
                  <a:srgbClr val="EA8551"/>
                </a:solidFill>
                <a:latin typeface="Wingdings"/>
                <a:cs typeface="Wingdings"/>
              </a:rPr>
              <a:t></a:t>
            </a:r>
            <a:endParaRPr sz="4800" dirty="0">
              <a:latin typeface="Wingdings"/>
              <a:cs typeface="Wingdings"/>
            </a:endParaRPr>
          </a:p>
        </p:txBody>
      </p:sp>
    </p:spTree>
  </p:cSld>
  <p:clrMapOvr>
    <a:masterClrMapping/>
  </p:clrMapOvr>
  <p:transition spd="med">
    <p:fade/>
  </p:transition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916941" y="699009"/>
            <a:ext cx="9318625" cy="457817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600" b="0" spc="-15" dirty="0">
                <a:solidFill>
                  <a:srgbClr val="888A8E"/>
                </a:solidFill>
                <a:latin typeface="Calibri Light"/>
                <a:cs typeface="Calibri Light"/>
              </a:rPr>
              <a:t>Resources</a:t>
            </a:r>
            <a:endParaRPr sz="3600" dirty="0">
              <a:latin typeface="Calibri Light"/>
              <a:cs typeface="Calibri Light"/>
            </a:endParaRPr>
          </a:p>
          <a:p>
            <a:pPr>
              <a:lnSpc>
                <a:spcPct val="100000"/>
              </a:lnSpc>
              <a:spcBef>
                <a:spcPts val="45"/>
              </a:spcBef>
            </a:pPr>
            <a:endParaRPr sz="1900" dirty="0">
              <a:latin typeface="Times New Roman"/>
              <a:cs typeface="Times New Roman"/>
            </a:endParaRPr>
          </a:p>
          <a:p>
            <a:pPr marL="184785" indent="-172720">
              <a:lnSpc>
                <a:spcPct val="100000"/>
              </a:lnSpc>
              <a:buClr>
                <a:srgbClr val="EA8551"/>
              </a:buClr>
              <a:buFont typeface="Wingdings"/>
              <a:buChar char=""/>
              <a:tabLst>
                <a:tab pos="185420" algn="l"/>
              </a:tabLst>
            </a:pPr>
            <a:r>
              <a:rPr sz="2400" u="heavy" spc="-5" dirty="0">
                <a:solidFill>
                  <a:srgbClr val="944F71"/>
                </a:solidFill>
                <a:uFill>
                  <a:solidFill>
                    <a:srgbClr val="944F71"/>
                  </a:solidFill>
                </a:uFill>
                <a:latin typeface="Calibri"/>
                <a:cs typeface="Calibri"/>
                <a:hlinkClick r:id="rId2"/>
              </a:rPr>
              <a:t>CNCS Managing AmeriCorps </a:t>
            </a:r>
            <a:r>
              <a:rPr sz="2400" u="heavy" spc="-15" dirty="0">
                <a:solidFill>
                  <a:srgbClr val="944F71"/>
                </a:solidFill>
                <a:uFill>
                  <a:solidFill>
                    <a:srgbClr val="944F71"/>
                  </a:solidFill>
                </a:uFill>
                <a:latin typeface="Calibri"/>
                <a:cs typeface="Calibri"/>
                <a:hlinkClick r:id="rId2"/>
              </a:rPr>
              <a:t>Grants</a:t>
            </a:r>
            <a:r>
              <a:rPr sz="2400" spc="-15" dirty="0">
                <a:solidFill>
                  <a:srgbClr val="944F71"/>
                </a:solidFill>
                <a:latin typeface="Calibri"/>
                <a:cs typeface="Calibri"/>
                <a:hlinkClick r:id="rId2"/>
              </a:rPr>
              <a:t> </a:t>
            </a:r>
            <a:r>
              <a:rPr sz="2400" dirty="0">
                <a:solidFill>
                  <a:srgbClr val="4D4D4D"/>
                </a:solidFill>
                <a:latin typeface="Calibri"/>
                <a:cs typeface="Calibri"/>
              </a:rPr>
              <a:t>webpage, under “Enrollment”</a:t>
            </a:r>
            <a:r>
              <a:rPr sz="2400" spc="-45" dirty="0">
                <a:solidFill>
                  <a:srgbClr val="4D4D4D"/>
                </a:solidFill>
                <a:latin typeface="Calibri"/>
                <a:cs typeface="Calibri"/>
              </a:rPr>
              <a:t> </a:t>
            </a:r>
            <a:r>
              <a:rPr sz="2400" dirty="0">
                <a:solidFill>
                  <a:srgbClr val="4D4D4D"/>
                </a:solidFill>
                <a:latin typeface="Calibri"/>
                <a:cs typeface="Calibri"/>
              </a:rPr>
              <a:t>section</a:t>
            </a:r>
            <a:endParaRPr sz="2400" dirty="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55"/>
              </a:spcBef>
              <a:buClr>
                <a:srgbClr val="EA8551"/>
              </a:buClr>
              <a:buFont typeface="Wingdings"/>
              <a:buChar char=""/>
            </a:pPr>
            <a:endParaRPr sz="3000" dirty="0">
              <a:latin typeface="Times New Roman"/>
              <a:cs typeface="Times New Roman"/>
            </a:endParaRPr>
          </a:p>
          <a:p>
            <a:pPr marL="184785" indent="-172720">
              <a:lnSpc>
                <a:spcPct val="100000"/>
              </a:lnSpc>
              <a:buClr>
                <a:srgbClr val="EA8551"/>
              </a:buClr>
              <a:buFont typeface="Wingdings"/>
              <a:buChar char=""/>
              <a:tabLst>
                <a:tab pos="185420" algn="l"/>
              </a:tabLst>
            </a:pPr>
            <a:r>
              <a:rPr sz="2400" spc="-5" dirty="0">
                <a:solidFill>
                  <a:srgbClr val="4D4D4D"/>
                </a:solidFill>
                <a:latin typeface="Calibri"/>
                <a:cs typeface="Calibri"/>
              </a:rPr>
              <a:t>CNCS </a:t>
            </a:r>
            <a:r>
              <a:rPr sz="2400" spc="-10" dirty="0">
                <a:solidFill>
                  <a:srgbClr val="4D4D4D"/>
                </a:solidFill>
                <a:latin typeface="Calibri"/>
                <a:cs typeface="Calibri"/>
              </a:rPr>
              <a:t>National </a:t>
            </a:r>
            <a:r>
              <a:rPr sz="2400" dirty="0">
                <a:solidFill>
                  <a:srgbClr val="4D4D4D"/>
                </a:solidFill>
                <a:latin typeface="Calibri"/>
                <a:cs typeface="Calibri"/>
              </a:rPr>
              <a:t>Service</a:t>
            </a:r>
            <a:r>
              <a:rPr sz="2400" spc="-35" dirty="0">
                <a:solidFill>
                  <a:srgbClr val="4D4D4D"/>
                </a:solidFill>
                <a:latin typeface="Calibri"/>
                <a:cs typeface="Calibri"/>
              </a:rPr>
              <a:t> </a:t>
            </a:r>
            <a:r>
              <a:rPr sz="2400" spc="-5" dirty="0">
                <a:solidFill>
                  <a:srgbClr val="4D4D4D"/>
                </a:solidFill>
                <a:latin typeface="Calibri"/>
                <a:cs typeface="Calibri"/>
              </a:rPr>
              <a:t>Hotline</a:t>
            </a:r>
            <a:endParaRPr sz="2400" dirty="0">
              <a:latin typeface="Calibri"/>
              <a:cs typeface="Calibri"/>
            </a:endParaRPr>
          </a:p>
          <a:p>
            <a:pPr marL="527685" lvl="1" indent="-172720">
              <a:lnSpc>
                <a:spcPct val="100000"/>
              </a:lnSpc>
              <a:spcBef>
                <a:spcPts val="120"/>
              </a:spcBef>
              <a:buClr>
                <a:srgbClr val="6697AC"/>
              </a:buClr>
              <a:buFont typeface="Arial"/>
              <a:buChar char="•"/>
              <a:tabLst>
                <a:tab pos="528320" algn="l"/>
              </a:tabLst>
            </a:pPr>
            <a:r>
              <a:rPr sz="2400" spc="-5" dirty="0">
                <a:solidFill>
                  <a:srgbClr val="4D4D4D"/>
                </a:solidFill>
                <a:latin typeface="Calibri"/>
                <a:cs typeface="Calibri"/>
              </a:rPr>
              <a:t>1-800-942-2677</a:t>
            </a:r>
            <a:endParaRPr sz="2400" dirty="0">
              <a:latin typeface="Calibri"/>
              <a:cs typeface="Calibri"/>
            </a:endParaRPr>
          </a:p>
          <a:p>
            <a:pPr marL="527685" lvl="1" indent="-172720">
              <a:lnSpc>
                <a:spcPct val="100000"/>
              </a:lnSpc>
              <a:spcBef>
                <a:spcPts val="110"/>
              </a:spcBef>
              <a:buClr>
                <a:srgbClr val="6697AC"/>
              </a:buClr>
              <a:buFont typeface="Arial"/>
              <a:buChar char="•"/>
              <a:tabLst>
                <a:tab pos="528320" algn="l"/>
              </a:tabLst>
            </a:pPr>
            <a:r>
              <a:rPr sz="2400" u="heavy" spc="-10" dirty="0">
                <a:solidFill>
                  <a:srgbClr val="0562C1"/>
                </a:solidFill>
                <a:uFill>
                  <a:solidFill>
                    <a:srgbClr val="0562C1"/>
                  </a:solidFill>
                </a:uFill>
                <a:latin typeface="Calibri"/>
                <a:cs typeface="Calibri"/>
                <a:hlinkClick r:id="rId3"/>
              </a:rPr>
              <a:t>https://questions.nationalservice.gov</a:t>
            </a:r>
            <a:endParaRPr sz="2400" dirty="0">
              <a:latin typeface="Calibri"/>
              <a:cs typeface="Calibri"/>
            </a:endParaRPr>
          </a:p>
          <a:p>
            <a:pPr lvl="1">
              <a:lnSpc>
                <a:spcPct val="100000"/>
              </a:lnSpc>
              <a:spcBef>
                <a:spcPts val="50"/>
              </a:spcBef>
              <a:buClr>
                <a:srgbClr val="6697AC"/>
              </a:buClr>
              <a:buFont typeface="Arial"/>
              <a:buChar char="•"/>
            </a:pPr>
            <a:endParaRPr sz="3000" dirty="0">
              <a:latin typeface="Times New Roman"/>
              <a:cs typeface="Times New Roman"/>
            </a:endParaRPr>
          </a:p>
          <a:p>
            <a:pPr marL="184785" indent="-172720">
              <a:lnSpc>
                <a:spcPct val="100000"/>
              </a:lnSpc>
              <a:buClr>
                <a:srgbClr val="EA8551"/>
              </a:buClr>
              <a:buFont typeface="Wingdings"/>
              <a:buChar char=""/>
              <a:tabLst>
                <a:tab pos="185420" algn="l"/>
              </a:tabLst>
            </a:pPr>
            <a:r>
              <a:rPr sz="2400" u="heavy" spc="-5" dirty="0">
                <a:solidFill>
                  <a:srgbClr val="0562C1"/>
                </a:solidFill>
                <a:uFill>
                  <a:solidFill>
                    <a:srgbClr val="0562C1"/>
                  </a:solidFill>
                </a:uFill>
                <a:latin typeface="Calibri"/>
                <a:cs typeface="Calibri"/>
                <a:hlinkClick r:id="rId4"/>
              </a:rPr>
              <a:t>Criminal </a:t>
            </a:r>
            <a:r>
              <a:rPr sz="2400" u="heavy" spc="-10" dirty="0">
                <a:solidFill>
                  <a:srgbClr val="0562C1"/>
                </a:solidFill>
                <a:uFill>
                  <a:solidFill>
                    <a:srgbClr val="0562C1"/>
                  </a:solidFill>
                </a:uFill>
                <a:latin typeface="Calibri"/>
                <a:cs typeface="Calibri"/>
                <a:hlinkClick r:id="rId4"/>
              </a:rPr>
              <a:t>History </a:t>
            </a:r>
            <a:r>
              <a:rPr sz="2400" u="heavy" dirty="0">
                <a:solidFill>
                  <a:srgbClr val="0562C1"/>
                </a:solidFill>
                <a:uFill>
                  <a:solidFill>
                    <a:srgbClr val="0562C1"/>
                  </a:solidFill>
                </a:uFill>
                <a:latin typeface="Calibri"/>
                <a:cs typeface="Calibri"/>
                <a:hlinkClick r:id="rId4"/>
              </a:rPr>
              <a:t>Check</a:t>
            </a:r>
            <a:r>
              <a:rPr sz="2400" u="heavy" spc="-60" dirty="0">
                <a:solidFill>
                  <a:srgbClr val="0562C1"/>
                </a:solidFill>
                <a:uFill>
                  <a:solidFill>
                    <a:srgbClr val="0562C1"/>
                  </a:solidFill>
                </a:uFill>
                <a:latin typeface="Calibri"/>
                <a:cs typeface="Calibri"/>
                <a:hlinkClick r:id="rId4"/>
              </a:rPr>
              <a:t> </a:t>
            </a:r>
            <a:r>
              <a:rPr sz="2400" u="heavy" spc="-10" dirty="0">
                <a:solidFill>
                  <a:srgbClr val="0562C1"/>
                </a:solidFill>
                <a:uFill>
                  <a:solidFill>
                    <a:srgbClr val="0562C1"/>
                  </a:solidFill>
                </a:uFill>
                <a:latin typeface="Calibri"/>
                <a:cs typeface="Calibri"/>
                <a:hlinkClick r:id="rId4"/>
              </a:rPr>
              <a:t>Resources</a:t>
            </a:r>
            <a:endParaRPr sz="2400" dirty="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50"/>
              </a:spcBef>
              <a:buClr>
                <a:srgbClr val="EA8551"/>
              </a:buClr>
              <a:buFont typeface="Wingdings"/>
              <a:buChar char=""/>
            </a:pPr>
            <a:endParaRPr sz="3350" dirty="0">
              <a:latin typeface="Times New Roman"/>
              <a:cs typeface="Times New Roman"/>
            </a:endParaRPr>
          </a:p>
          <a:p>
            <a:pPr marL="184785" indent="-172720">
              <a:lnSpc>
                <a:spcPct val="100000"/>
              </a:lnSpc>
              <a:buClr>
                <a:srgbClr val="EA8551"/>
              </a:buClr>
              <a:buFont typeface="Wingdings"/>
              <a:buChar char=""/>
              <a:tabLst>
                <a:tab pos="185420" algn="l"/>
              </a:tabLst>
            </a:pPr>
            <a:r>
              <a:rPr sz="2400" u="heavy" spc="-5" dirty="0">
                <a:solidFill>
                  <a:srgbClr val="0562C1"/>
                </a:solidFill>
                <a:uFill>
                  <a:solidFill>
                    <a:srgbClr val="0562C1"/>
                  </a:solidFill>
                </a:uFill>
                <a:latin typeface="Calibri"/>
                <a:cs typeface="Calibri"/>
                <a:hlinkClick r:id="rId5"/>
              </a:rPr>
              <a:t>Member </a:t>
            </a:r>
            <a:r>
              <a:rPr sz="2400" u="heavy" dirty="0">
                <a:solidFill>
                  <a:srgbClr val="0562C1"/>
                </a:solidFill>
                <a:uFill>
                  <a:solidFill>
                    <a:srgbClr val="0562C1"/>
                  </a:solidFill>
                </a:uFill>
                <a:latin typeface="Calibri"/>
                <a:cs typeface="Calibri"/>
                <a:hlinkClick r:id="rId5"/>
              </a:rPr>
              <a:t>Service </a:t>
            </a:r>
            <a:r>
              <a:rPr sz="2400" u="heavy" spc="-5" dirty="0">
                <a:solidFill>
                  <a:srgbClr val="0562C1"/>
                </a:solidFill>
                <a:uFill>
                  <a:solidFill>
                    <a:srgbClr val="0562C1"/>
                  </a:solidFill>
                </a:uFill>
                <a:latin typeface="Calibri"/>
                <a:cs typeface="Calibri"/>
                <a:hlinkClick r:id="rId5"/>
              </a:rPr>
              <a:t>Opportunity </a:t>
            </a:r>
            <a:r>
              <a:rPr sz="2400" u="heavy" spc="-10" dirty="0">
                <a:solidFill>
                  <a:srgbClr val="0562C1"/>
                </a:solidFill>
                <a:uFill>
                  <a:solidFill>
                    <a:srgbClr val="0562C1"/>
                  </a:solidFill>
                </a:uFill>
                <a:latin typeface="Calibri"/>
                <a:cs typeface="Calibri"/>
                <a:hlinkClick r:id="rId5"/>
              </a:rPr>
              <a:t>Listing</a:t>
            </a:r>
            <a:r>
              <a:rPr sz="2400" u="heavy" spc="-35" dirty="0">
                <a:solidFill>
                  <a:srgbClr val="0562C1"/>
                </a:solidFill>
                <a:uFill>
                  <a:solidFill>
                    <a:srgbClr val="0562C1"/>
                  </a:solidFill>
                </a:uFill>
                <a:latin typeface="Calibri"/>
                <a:cs typeface="Calibri"/>
                <a:hlinkClick r:id="rId5"/>
              </a:rPr>
              <a:t> </a:t>
            </a:r>
            <a:r>
              <a:rPr sz="2400" u="heavy" spc="-10" dirty="0">
                <a:solidFill>
                  <a:srgbClr val="0562C1"/>
                </a:solidFill>
                <a:uFill>
                  <a:solidFill>
                    <a:srgbClr val="0562C1"/>
                  </a:solidFill>
                </a:uFill>
                <a:latin typeface="Calibri"/>
                <a:cs typeface="Calibri"/>
                <a:hlinkClick r:id="rId5"/>
              </a:rPr>
              <a:t>Resources</a:t>
            </a:r>
            <a:endParaRPr sz="2400" dirty="0">
              <a:latin typeface="Calibri"/>
              <a:cs typeface="Calibri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ts val="955"/>
              </a:lnSpc>
            </a:pPr>
            <a:fld id="{81D60167-4931-47E6-BA6A-407CBD079E47}" type="slidenum">
              <a:rPr dirty="0"/>
              <a:t>32</a:t>
            </a:fld>
            <a:endParaRPr dirty="0"/>
          </a:p>
        </p:txBody>
      </p:sp>
    </p:spTree>
  </p:cSld>
  <p:clrMapOvr>
    <a:masterClrMapping/>
  </p:clrMapOvr>
  <p:transition spd="med"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838200" y="1150619"/>
            <a:ext cx="8191500" cy="0"/>
          </a:xfrm>
          <a:custGeom>
            <a:avLst/>
            <a:gdLst/>
            <a:ahLst/>
            <a:cxnLst/>
            <a:rect l="l" t="t" r="r" b="b"/>
            <a:pathLst>
              <a:path w="8191500">
                <a:moveTo>
                  <a:pt x="0" y="0"/>
                </a:moveTo>
                <a:lnTo>
                  <a:pt x="8191500" y="0"/>
                </a:lnTo>
              </a:path>
            </a:pathLst>
          </a:custGeom>
          <a:ln w="6096">
            <a:solidFill>
              <a:srgbClr val="888A8E"/>
            </a:solidFill>
          </a:ln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916942" y="532986"/>
            <a:ext cx="10817858" cy="39440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ts val="2735"/>
              </a:lnSpc>
              <a:spcBef>
                <a:spcPts val="100"/>
              </a:spcBef>
            </a:pPr>
            <a:r>
              <a:rPr sz="3600" b="1" spc="-5" dirty="0">
                <a:latin typeface="Calibri"/>
                <a:cs typeface="Calibri"/>
              </a:rPr>
              <a:t>Prior </a:t>
            </a:r>
            <a:r>
              <a:rPr sz="3600" b="1" spc="-15" dirty="0">
                <a:latin typeface="Calibri"/>
                <a:cs typeface="Calibri"/>
              </a:rPr>
              <a:t>to </a:t>
            </a:r>
            <a:r>
              <a:rPr sz="3600" b="1" spc="-10" dirty="0">
                <a:latin typeface="Calibri"/>
                <a:cs typeface="Calibri"/>
              </a:rPr>
              <a:t>Enrollment:</a:t>
            </a:r>
            <a:r>
              <a:rPr lang="en-US" sz="3600" b="1" spc="-10" dirty="0">
                <a:latin typeface="Calibri"/>
                <a:cs typeface="Calibri"/>
              </a:rPr>
              <a:t> </a:t>
            </a:r>
            <a:r>
              <a:rPr lang="en-US" sz="3600" spc="-10" dirty="0"/>
              <a:t>Receiving </a:t>
            </a:r>
            <a:r>
              <a:rPr lang="en-US" sz="3600" spc="-5" dirty="0"/>
              <a:t>Member</a:t>
            </a:r>
            <a:r>
              <a:rPr lang="en-US" sz="3600" spc="-20" dirty="0"/>
              <a:t> </a:t>
            </a:r>
            <a:r>
              <a:rPr lang="en-US" sz="3600" spc="-10" dirty="0"/>
              <a:t>Applications</a:t>
            </a:r>
            <a:endParaRPr sz="3600" b="1" spc="-10" dirty="0">
              <a:latin typeface="Calibri"/>
              <a:cs typeface="Calibri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916939" y="1348234"/>
            <a:ext cx="9937115" cy="720725"/>
          </a:xfrm>
          <a:prstGeom prst="rect">
            <a:avLst/>
          </a:prstGeom>
        </p:spPr>
        <p:txBody>
          <a:bodyPr vert="horz" wrap="square" lIns="0" tIns="53975" rIns="0" bIns="0" rtlCol="0">
            <a:spAutoFit/>
          </a:bodyPr>
          <a:lstStyle/>
          <a:p>
            <a:pPr marL="184785" marR="5080" indent="-172720">
              <a:lnSpc>
                <a:spcPts val="2590"/>
              </a:lnSpc>
              <a:spcBef>
                <a:spcPts val="425"/>
              </a:spcBef>
              <a:buClr>
                <a:srgbClr val="EA8551"/>
              </a:buClr>
              <a:buFont typeface="Wingdings"/>
              <a:buChar char=""/>
              <a:tabLst>
                <a:tab pos="185420" algn="l"/>
              </a:tabLst>
            </a:pPr>
            <a:r>
              <a:rPr sz="2400" spc="-15" dirty="0">
                <a:solidFill>
                  <a:srgbClr val="4D4D4D"/>
                </a:solidFill>
                <a:latin typeface="Calibri"/>
                <a:cs typeface="Calibri"/>
              </a:rPr>
              <a:t>Programs </a:t>
            </a:r>
            <a:r>
              <a:rPr sz="2400" spc="-10" dirty="0">
                <a:solidFill>
                  <a:srgbClr val="4D4D4D"/>
                </a:solidFill>
                <a:latin typeface="Calibri"/>
                <a:cs typeface="Calibri"/>
              </a:rPr>
              <a:t>can </a:t>
            </a:r>
            <a:r>
              <a:rPr sz="2400" spc="-5" dirty="0">
                <a:solidFill>
                  <a:srgbClr val="4D4D4D"/>
                </a:solidFill>
                <a:latin typeface="Calibri"/>
                <a:cs typeface="Calibri"/>
              </a:rPr>
              <a:t>set up </a:t>
            </a:r>
            <a:r>
              <a:rPr sz="2400" dirty="0">
                <a:solidFill>
                  <a:srgbClr val="4D4D4D"/>
                </a:solidFill>
                <a:latin typeface="Calibri"/>
                <a:cs typeface="Calibri"/>
              </a:rPr>
              <a:t>service </a:t>
            </a:r>
            <a:r>
              <a:rPr sz="2400" spc="-5" dirty="0">
                <a:solidFill>
                  <a:srgbClr val="4D4D4D"/>
                </a:solidFill>
                <a:latin typeface="Calibri"/>
                <a:cs typeface="Calibri"/>
              </a:rPr>
              <a:t>opportunity listings </a:t>
            </a:r>
            <a:r>
              <a:rPr sz="2400" spc="-15" dirty="0">
                <a:solidFill>
                  <a:srgbClr val="4D4D4D"/>
                </a:solidFill>
                <a:latin typeface="Calibri"/>
                <a:cs typeface="Calibri"/>
              </a:rPr>
              <a:t>to </a:t>
            </a:r>
            <a:r>
              <a:rPr sz="2400" spc="-5" dirty="0">
                <a:solidFill>
                  <a:srgbClr val="4D4D4D"/>
                </a:solidFill>
                <a:latin typeface="Calibri"/>
                <a:cs typeface="Calibri"/>
              </a:rPr>
              <a:t>allow </a:t>
            </a:r>
            <a:r>
              <a:rPr sz="2400" dirty="0">
                <a:solidFill>
                  <a:srgbClr val="4D4D4D"/>
                </a:solidFill>
                <a:latin typeface="Calibri"/>
                <a:cs typeface="Calibri"/>
              </a:rPr>
              <a:t>member </a:t>
            </a:r>
            <a:r>
              <a:rPr sz="2400" spc="-10" dirty="0">
                <a:solidFill>
                  <a:srgbClr val="4D4D4D"/>
                </a:solidFill>
                <a:latin typeface="Calibri"/>
                <a:cs typeface="Calibri"/>
              </a:rPr>
              <a:t>applicants </a:t>
            </a:r>
            <a:r>
              <a:rPr sz="2400" spc="-15" dirty="0">
                <a:solidFill>
                  <a:srgbClr val="4D4D4D"/>
                </a:solidFill>
                <a:latin typeface="Calibri"/>
                <a:cs typeface="Calibri"/>
              </a:rPr>
              <a:t>to  </a:t>
            </a:r>
            <a:r>
              <a:rPr sz="2400" spc="-5" dirty="0">
                <a:solidFill>
                  <a:srgbClr val="4D4D4D"/>
                </a:solidFill>
                <a:latin typeface="Calibri"/>
                <a:cs typeface="Calibri"/>
              </a:rPr>
              <a:t>apply inside </a:t>
            </a:r>
            <a:r>
              <a:rPr sz="2400" spc="-10" dirty="0">
                <a:solidFill>
                  <a:srgbClr val="4D4D4D"/>
                </a:solidFill>
                <a:latin typeface="Calibri"/>
                <a:cs typeface="Calibri"/>
              </a:rPr>
              <a:t>and/or </a:t>
            </a:r>
            <a:r>
              <a:rPr sz="2400" spc="-5" dirty="0">
                <a:solidFill>
                  <a:srgbClr val="4D4D4D"/>
                </a:solidFill>
                <a:latin typeface="Calibri"/>
                <a:cs typeface="Calibri"/>
              </a:rPr>
              <a:t>outside of</a:t>
            </a:r>
            <a:r>
              <a:rPr sz="2400" spc="25" dirty="0">
                <a:solidFill>
                  <a:srgbClr val="4D4D4D"/>
                </a:solidFill>
                <a:latin typeface="Calibri"/>
                <a:cs typeface="Calibri"/>
              </a:rPr>
              <a:t> </a:t>
            </a:r>
            <a:r>
              <a:rPr sz="2400" spc="-5" dirty="0">
                <a:solidFill>
                  <a:srgbClr val="4D4D4D"/>
                </a:solidFill>
                <a:latin typeface="Calibri"/>
                <a:cs typeface="Calibri"/>
              </a:rPr>
              <a:t>MyAmeriCorps.</a:t>
            </a:r>
            <a:endParaRPr sz="2400" dirty="0">
              <a:latin typeface="Calibri"/>
              <a:cs typeface="Calibri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3457955" y="2333244"/>
            <a:ext cx="6693557" cy="241279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6" name="object 6"/>
          <p:cNvSpPr txBox="1"/>
          <p:nvPr/>
        </p:nvSpPr>
        <p:spPr>
          <a:xfrm>
            <a:off x="1633538" y="5309903"/>
            <a:ext cx="2752090" cy="8483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1800" spc="-10" dirty="0">
                <a:solidFill>
                  <a:srgbClr val="4D4D4D"/>
                </a:solidFill>
                <a:latin typeface="Calibri"/>
                <a:cs typeface="Calibri"/>
              </a:rPr>
              <a:t>Indicates </a:t>
            </a:r>
            <a:r>
              <a:rPr sz="1800" spc="-5" dirty="0">
                <a:solidFill>
                  <a:srgbClr val="4D4D4D"/>
                </a:solidFill>
                <a:latin typeface="Calibri"/>
                <a:cs typeface="Calibri"/>
              </a:rPr>
              <a:t>whether or not  </a:t>
            </a:r>
            <a:r>
              <a:rPr sz="1800" dirty="0">
                <a:solidFill>
                  <a:srgbClr val="4D4D4D"/>
                </a:solidFill>
                <a:latin typeface="Calibri"/>
                <a:cs typeface="Calibri"/>
              </a:rPr>
              <a:t>member </a:t>
            </a:r>
            <a:r>
              <a:rPr sz="1800" spc="-5" dirty="0">
                <a:solidFill>
                  <a:srgbClr val="4D4D4D"/>
                </a:solidFill>
                <a:latin typeface="Calibri"/>
                <a:cs typeface="Calibri"/>
              </a:rPr>
              <a:t>applicants </a:t>
            </a:r>
            <a:r>
              <a:rPr sz="1800" spc="-10" dirty="0">
                <a:solidFill>
                  <a:srgbClr val="4D4D4D"/>
                </a:solidFill>
                <a:latin typeface="Calibri"/>
                <a:cs typeface="Calibri"/>
              </a:rPr>
              <a:t>can </a:t>
            </a:r>
            <a:r>
              <a:rPr sz="1800" spc="-5" dirty="0">
                <a:solidFill>
                  <a:srgbClr val="4D4D4D"/>
                </a:solidFill>
                <a:latin typeface="Calibri"/>
                <a:cs typeface="Calibri"/>
              </a:rPr>
              <a:t>apply  via MyAmeriCorps.</a:t>
            </a:r>
            <a:endParaRPr sz="1800" dirty="0">
              <a:latin typeface="Calibri"/>
              <a:cs typeface="Calibri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4154423" y="3110483"/>
            <a:ext cx="4328160" cy="375285"/>
          </a:xfrm>
          <a:custGeom>
            <a:avLst/>
            <a:gdLst/>
            <a:ahLst/>
            <a:cxnLst/>
            <a:rect l="l" t="t" r="r" b="b"/>
            <a:pathLst>
              <a:path w="4328159" h="375285">
                <a:moveTo>
                  <a:pt x="0" y="0"/>
                </a:moveTo>
                <a:lnTo>
                  <a:pt x="4328160" y="0"/>
                </a:lnTo>
                <a:lnTo>
                  <a:pt x="4328160" y="374903"/>
                </a:lnTo>
                <a:lnTo>
                  <a:pt x="0" y="374903"/>
                </a:lnTo>
                <a:lnTo>
                  <a:pt x="0" y="0"/>
                </a:lnTo>
                <a:close/>
              </a:path>
            </a:pathLst>
          </a:custGeom>
          <a:ln w="57912">
            <a:solidFill>
              <a:srgbClr val="C00000"/>
            </a:solidFill>
          </a:ln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8" name="object 8"/>
          <p:cNvSpPr/>
          <p:nvPr/>
        </p:nvSpPr>
        <p:spPr>
          <a:xfrm>
            <a:off x="2870469" y="3297412"/>
            <a:ext cx="1259205" cy="1852295"/>
          </a:xfrm>
          <a:custGeom>
            <a:avLst/>
            <a:gdLst/>
            <a:ahLst/>
            <a:cxnLst/>
            <a:rect l="l" t="t" r="r" b="b"/>
            <a:pathLst>
              <a:path w="1259204" h="1852295">
                <a:moveTo>
                  <a:pt x="1258849" y="0"/>
                </a:moveTo>
                <a:lnTo>
                  <a:pt x="0" y="8331"/>
                </a:lnTo>
                <a:lnTo>
                  <a:pt x="26898" y="1852155"/>
                </a:lnTo>
              </a:path>
            </a:pathLst>
          </a:custGeom>
          <a:ln w="57912">
            <a:solidFill>
              <a:srgbClr val="C00000"/>
            </a:solidFill>
          </a:ln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9" name="object 9"/>
          <p:cNvSpPr/>
          <p:nvPr/>
        </p:nvSpPr>
        <p:spPr>
          <a:xfrm>
            <a:off x="2810085" y="5119352"/>
            <a:ext cx="173990" cy="175260"/>
          </a:xfrm>
          <a:custGeom>
            <a:avLst/>
            <a:gdLst/>
            <a:ahLst/>
            <a:cxnLst/>
            <a:rect l="l" t="t" r="r" b="b"/>
            <a:pathLst>
              <a:path w="173989" h="175260">
                <a:moveTo>
                  <a:pt x="173723" y="0"/>
                </a:moveTo>
                <a:lnTo>
                  <a:pt x="0" y="2527"/>
                </a:lnTo>
                <a:lnTo>
                  <a:pt x="89395" y="174980"/>
                </a:lnTo>
                <a:lnTo>
                  <a:pt x="173723" y="0"/>
                </a:lnTo>
                <a:close/>
              </a:path>
            </a:pathLst>
          </a:custGeom>
          <a:solidFill>
            <a:srgbClr val="C00000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0" name="object 10"/>
          <p:cNvSpPr txBox="1"/>
          <p:nvPr/>
        </p:nvSpPr>
        <p:spPr>
          <a:xfrm>
            <a:off x="4958214" y="5300821"/>
            <a:ext cx="4686300" cy="8483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1800" spc="-15" dirty="0">
                <a:solidFill>
                  <a:srgbClr val="4D4D4D"/>
                </a:solidFill>
                <a:latin typeface="Calibri"/>
                <a:cs typeface="Calibri"/>
              </a:rPr>
              <a:t>Programs </a:t>
            </a:r>
            <a:r>
              <a:rPr sz="1800" spc="-5" dirty="0">
                <a:solidFill>
                  <a:srgbClr val="4D4D4D"/>
                </a:solidFill>
                <a:latin typeface="Calibri"/>
                <a:cs typeface="Calibri"/>
              </a:rPr>
              <a:t>that </a:t>
            </a:r>
            <a:r>
              <a:rPr sz="1800" dirty="0">
                <a:solidFill>
                  <a:srgbClr val="4D4D4D"/>
                </a:solidFill>
                <a:latin typeface="Calibri"/>
                <a:cs typeface="Calibri"/>
              </a:rPr>
              <a:t>do </a:t>
            </a:r>
            <a:r>
              <a:rPr sz="1800" spc="-5" dirty="0">
                <a:solidFill>
                  <a:srgbClr val="4D4D4D"/>
                </a:solidFill>
                <a:latin typeface="Calibri"/>
                <a:cs typeface="Calibri"/>
              </a:rPr>
              <a:t>not accept </a:t>
            </a:r>
            <a:r>
              <a:rPr sz="1800" spc="-10" dirty="0">
                <a:solidFill>
                  <a:srgbClr val="4D4D4D"/>
                </a:solidFill>
                <a:latin typeface="Calibri"/>
                <a:cs typeface="Calibri"/>
              </a:rPr>
              <a:t>applications </a:t>
            </a:r>
            <a:r>
              <a:rPr sz="1800" spc="-5" dirty="0">
                <a:solidFill>
                  <a:srgbClr val="4D4D4D"/>
                </a:solidFill>
                <a:latin typeface="Calibri"/>
                <a:cs typeface="Calibri"/>
              </a:rPr>
              <a:t>via  MyAmeriCorps must develop their </a:t>
            </a:r>
            <a:r>
              <a:rPr sz="1800" spc="-10" dirty="0">
                <a:solidFill>
                  <a:srgbClr val="4D4D4D"/>
                </a:solidFill>
                <a:latin typeface="Calibri"/>
                <a:cs typeface="Calibri"/>
              </a:rPr>
              <a:t>own process to  receive applications </a:t>
            </a:r>
            <a:r>
              <a:rPr sz="1800" dirty="0">
                <a:solidFill>
                  <a:srgbClr val="4D4D4D"/>
                </a:solidFill>
                <a:latin typeface="Calibri"/>
                <a:cs typeface="Calibri"/>
              </a:rPr>
              <a:t>and </a:t>
            </a:r>
            <a:r>
              <a:rPr sz="1800" spc="-5" dirty="0">
                <a:solidFill>
                  <a:srgbClr val="4D4D4D"/>
                </a:solidFill>
                <a:latin typeface="Calibri"/>
                <a:cs typeface="Calibri"/>
              </a:rPr>
              <a:t>select</a:t>
            </a:r>
            <a:r>
              <a:rPr sz="1800" spc="50" dirty="0">
                <a:solidFill>
                  <a:srgbClr val="4D4D4D"/>
                </a:solidFill>
                <a:latin typeface="Calibri"/>
                <a:cs typeface="Calibri"/>
              </a:rPr>
              <a:t> </a:t>
            </a:r>
            <a:r>
              <a:rPr sz="1800" spc="-5" dirty="0">
                <a:solidFill>
                  <a:srgbClr val="4D4D4D"/>
                </a:solidFill>
                <a:latin typeface="Calibri"/>
                <a:cs typeface="Calibri"/>
              </a:rPr>
              <a:t>members.</a:t>
            </a:r>
            <a:endParaRPr sz="1800" dirty="0">
              <a:latin typeface="Calibri"/>
              <a:cs typeface="Calibri"/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3364991" y="3617976"/>
            <a:ext cx="6870700" cy="1175385"/>
          </a:xfrm>
          <a:custGeom>
            <a:avLst/>
            <a:gdLst/>
            <a:ahLst/>
            <a:cxnLst/>
            <a:rect l="l" t="t" r="r" b="b"/>
            <a:pathLst>
              <a:path w="6870700" h="1175385">
                <a:moveTo>
                  <a:pt x="0" y="0"/>
                </a:moveTo>
                <a:lnTo>
                  <a:pt x="6870192" y="0"/>
                </a:lnTo>
                <a:lnTo>
                  <a:pt x="6870192" y="1175003"/>
                </a:lnTo>
                <a:lnTo>
                  <a:pt x="0" y="1175003"/>
                </a:lnTo>
                <a:lnTo>
                  <a:pt x="0" y="0"/>
                </a:lnTo>
                <a:close/>
              </a:path>
            </a:pathLst>
          </a:custGeom>
          <a:ln w="57912">
            <a:solidFill>
              <a:srgbClr val="C00000"/>
            </a:solidFill>
          </a:ln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2" name="object 12"/>
          <p:cNvSpPr/>
          <p:nvPr/>
        </p:nvSpPr>
        <p:spPr>
          <a:xfrm>
            <a:off x="6885898" y="4799029"/>
            <a:ext cx="7620" cy="378460"/>
          </a:xfrm>
          <a:custGeom>
            <a:avLst/>
            <a:gdLst/>
            <a:ahLst/>
            <a:cxnLst/>
            <a:rect l="l" t="t" r="r" b="b"/>
            <a:pathLst>
              <a:path w="7620" h="378460">
                <a:moveTo>
                  <a:pt x="3752" y="-28956"/>
                </a:moveTo>
                <a:lnTo>
                  <a:pt x="3752" y="407009"/>
                </a:lnTo>
              </a:path>
            </a:pathLst>
          </a:custGeom>
          <a:ln w="65417">
            <a:solidFill>
              <a:srgbClr val="C00000"/>
            </a:solidFill>
          </a:ln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3" name="object 13"/>
          <p:cNvSpPr/>
          <p:nvPr/>
        </p:nvSpPr>
        <p:spPr>
          <a:xfrm>
            <a:off x="6805986" y="5146416"/>
            <a:ext cx="173990" cy="175895"/>
          </a:xfrm>
          <a:custGeom>
            <a:avLst/>
            <a:gdLst/>
            <a:ahLst/>
            <a:cxnLst/>
            <a:rect l="l" t="t" r="r" b="b"/>
            <a:pathLst>
              <a:path w="173990" h="175895">
                <a:moveTo>
                  <a:pt x="173697" y="0"/>
                </a:moveTo>
                <a:lnTo>
                  <a:pt x="0" y="3441"/>
                </a:lnTo>
                <a:lnTo>
                  <a:pt x="90284" y="175425"/>
                </a:lnTo>
                <a:lnTo>
                  <a:pt x="173697" y="0"/>
                </a:lnTo>
                <a:close/>
              </a:path>
            </a:pathLst>
          </a:custGeom>
          <a:solidFill>
            <a:srgbClr val="C00000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4" name="object 14"/>
          <p:cNvSpPr txBox="1"/>
          <p:nvPr/>
        </p:nvSpPr>
        <p:spPr>
          <a:xfrm>
            <a:off x="249554" y="6481763"/>
            <a:ext cx="109220" cy="1397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ts val="955"/>
              </a:lnSpc>
            </a:pPr>
            <a:fld id="{81D60167-4931-47E6-BA6A-407CBD079E47}" type="slidenum">
              <a:rPr sz="900" b="1" dirty="0">
                <a:solidFill>
                  <a:srgbClr val="FFFFFF"/>
                </a:solidFill>
                <a:latin typeface="Calibri"/>
                <a:cs typeface="Calibri"/>
              </a:rPr>
              <a:t>4</a:t>
            </a:fld>
            <a:endParaRPr sz="900" dirty="0">
              <a:latin typeface="Calibri"/>
              <a:cs typeface="Calibri"/>
            </a:endParaRPr>
          </a:p>
        </p:txBody>
      </p:sp>
    </p:spTree>
  </p:cSld>
  <p:clrMapOvr>
    <a:masterClrMapping/>
  </p:clrMapOvr>
  <p:transition spd="med"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916939" y="369825"/>
            <a:ext cx="3604260" cy="34804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ts val="2735"/>
              </a:lnSpc>
              <a:spcBef>
                <a:spcPts val="100"/>
              </a:spcBef>
            </a:pPr>
            <a:r>
              <a:rPr sz="2400" b="1" spc="-5" dirty="0">
                <a:solidFill>
                  <a:srgbClr val="888A8E"/>
                </a:solidFill>
                <a:latin typeface="Calibri"/>
                <a:cs typeface="Calibri"/>
              </a:rPr>
              <a:t>Prior </a:t>
            </a:r>
            <a:r>
              <a:rPr sz="2400" b="1" spc="-15" dirty="0">
                <a:solidFill>
                  <a:srgbClr val="888A8E"/>
                </a:solidFill>
                <a:latin typeface="Calibri"/>
                <a:cs typeface="Calibri"/>
              </a:rPr>
              <a:t>to</a:t>
            </a:r>
            <a:r>
              <a:rPr sz="2400" b="1" spc="-20" dirty="0">
                <a:solidFill>
                  <a:srgbClr val="888A8E"/>
                </a:solidFill>
                <a:latin typeface="Calibri"/>
                <a:cs typeface="Calibri"/>
              </a:rPr>
              <a:t> </a:t>
            </a:r>
            <a:r>
              <a:rPr sz="2400" b="1" spc="-10" dirty="0">
                <a:solidFill>
                  <a:srgbClr val="888A8E"/>
                </a:solidFill>
                <a:latin typeface="Calibri"/>
                <a:cs typeface="Calibri"/>
              </a:rPr>
              <a:t>Enrollment:</a:t>
            </a:r>
            <a:endParaRPr sz="2400" dirty="0">
              <a:latin typeface="Calibri"/>
              <a:cs typeface="Calibri"/>
            </a:endParaRPr>
          </a:p>
          <a:p>
            <a:pPr marL="12700">
              <a:lnSpc>
                <a:spcPts val="2735"/>
              </a:lnSpc>
            </a:pPr>
            <a:r>
              <a:rPr sz="2400" b="0" spc="-10" dirty="0">
                <a:solidFill>
                  <a:srgbClr val="888A8E"/>
                </a:solidFill>
                <a:latin typeface="Calibri Light"/>
                <a:cs typeface="Calibri Light"/>
              </a:rPr>
              <a:t>Site Location</a:t>
            </a:r>
            <a:r>
              <a:rPr sz="2400" b="0" spc="-35" dirty="0">
                <a:solidFill>
                  <a:srgbClr val="888A8E"/>
                </a:solidFill>
                <a:latin typeface="Calibri Light"/>
                <a:cs typeface="Calibri Light"/>
              </a:rPr>
              <a:t> </a:t>
            </a:r>
            <a:r>
              <a:rPr sz="2400" b="0" spc="-15" dirty="0">
                <a:solidFill>
                  <a:srgbClr val="888A8E"/>
                </a:solidFill>
                <a:latin typeface="Calibri Light"/>
                <a:cs typeface="Calibri Light"/>
              </a:rPr>
              <a:t>Information</a:t>
            </a:r>
            <a:endParaRPr sz="2400" dirty="0">
              <a:latin typeface="Calibri Light"/>
              <a:cs typeface="Calibri Light"/>
            </a:endParaRPr>
          </a:p>
          <a:p>
            <a:pPr>
              <a:lnSpc>
                <a:spcPct val="100000"/>
              </a:lnSpc>
              <a:spcBef>
                <a:spcPts val="30"/>
              </a:spcBef>
            </a:pPr>
            <a:endParaRPr sz="2200" dirty="0">
              <a:latin typeface="Times New Roman"/>
              <a:cs typeface="Times New Roman"/>
            </a:endParaRPr>
          </a:p>
          <a:p>
            <a:pPr marL="184785" marR="5080" indent="-172720">
              <a:lnSpc>
                <a:spcPts val="2590"/>
              </a:lnSpc>
              <a:buClr>
                <a:srgbClr val="EA8551"/>
              </a:buClr>
              <a:buFont typeface="Wingdings"/>
              <a:buChar char=""/>
              <a:tabLst>
                <a:tab pos="185420" algn="l"/>
              </a:tabLst>
            </a:pPr>
            <a:r>
              <a:rPr sz="2400" spc="-5" dirty="0">
                <a:solidFill>
                  <a:srgbClr val="4D4D4D"/>
                </a:solidFill>
                <a:latin typeface="Calibri"/>
                <a:cs typeface="Calibri"/>
              </a:rPr>
              <a:t>Set up </a:t>
            </a:r>
            <a:r>
              <a:rPr sz="2400" dirty="0">
                <a:solidFill>
                  <a:srgbClr val="4D4D4D"/>
                </a:solidFill>
                <a:latin typeface="Calibri"/>
                <a:cs typeface="Calibri"/>
              </a:rPr>
              <a:t>service </a:t>
            </a:r>
            <a:r>
              <a:rPr sz="2400" spc="-10" dirty="0">
                <a:solidFill>
                  <a:srgbClr val="4D4D4D"/>
                </a:solidFill>
                <a:latin typeface="Calibri"/>
                <a:cs typeface="Calibri"/>
              </a:rPr>
              <a:t>site locations  </a:t>
            </a:r>
            <a:r>
              <a:rPr sz="2400" dirty="0">
                <a:solidFill>
                  <a:srgbClr val="4D4D4D"/>
                </a:solidFill>
                <a:latin typeface="Calibri"/>
                <a:cs typeface="Calibri"/>
              </a:rPr>
              <a:t>in </a:t>
            </a:r>
            <a:r>
              <a:rPr sz="2400" spc="-5" dirty="0">
                <a:solidFill>
                  <a:srgbClr val="4D4D4D"/>
                </a:solidFill>
                <a:latin typeface="Calibri"/>
                <a:cs typeface="Calibri"/>
              </a:rPr>
              <a:t>the</a:t>
            </a:r>
            <a:r>
              <a:rPr sz="2400" spc="-25" dirty="0">
                <a:solidFill>
                  <a:srgbClr val="4D4D4D"/>
                </a:solidFill>
                <a:latin typeface="Calibri"/>
                <a:cs typeface="Calibri"/>
              </a:rPr>
              <a:t> </a:t>
            </a:r>
            <a:r>
              <a:rPr sz="2400" spc="-15" dirty="0">
                <a:solidFill>
                  <a:srgbClr val="4D4D4D"/>
                </a:solidFill>
                <a:latin typeface="Calibri"/>
                <a:cs typeface="Calibri"/>
              </a:rPr>
              <a:t>Portal.</a:t>
            </a:r>
            <a:endParaRPr sz="2400" dirty="0">
              <a:latin typeface="Calibri"/>
              <a:cs typeface="Calibri"/>
            </a:endParaRPr>
          </a:p>
          <a:p>
            <a:pPr marL="184785" marR="331470" indent="-172720">
              <a:lnSpc>
                <a:spcPts val="2590"/>
              </a:lnSpc>
              <a:spcBef>
                <a:spcPts val="805"/>
              </a:spcBef>
              <a:buClr>
                <a:srgbClr val="EA8551"/>
              </a:buClr>
              <a:buFont typeface="Wingdings"/>
              <a:buChar char=""/>
              <a:tabLst>
                <a:tab pos="185420" algn="l"/>
              </a:tabLst>
            </a:pPr>
            <a:r>
              <a:rPr sz="2400" spc="-15" dirty="0">
                <a:solidFill>
                  <a:srgbClr val="4D4D4D"/>
                </a:solidFill>
                <a:latin typeface="Calibri"/>
                <a:cs typeface="Calibri"/>
              </a:rPr>
              <a:t>Programs </a:t>
            </a:r>
            <a:r>
              <a:rPr sz="2400" spc="-10" dirty="0">
                <a:solidFill>
                  <a:srgbClr val="4D4D4D"/>
                </a:solidFill>
                <a:latin typeface="Calibri"/>
                <a:cs typeface="Calibri"/>
              </a:rPr>
              <a:t>must </a:t>
            </a:r>
            <a:r>
              <a:rPr sz="2400" spc="-5" dirty="0">
                <a:solidFill>
                  <a:srgbClr val="4D4D4D"/>
                </a:solidFill>
                <a:latin typeface="Calibri"/>
                <a:cs typeface="Calibri"/>
              </a:rPr>
              <a:t>set up  </a:t>
            </a:r>
            <a:r>
              <a:rPr sz="2400" dirty="0">
                <a:solidFill>
                  <a:srgbClr val="4D4D4D"/>
                </a:solidFill>
                <a:latin typeface="Calibri"/>
                <a:cs typeface="Calibri"/>
              </a:rPr>
              <a:t>service </a:t>
            </a:r>
            <a:r>
              <a:rPr sz="2400" spc="-10" dirty="0">
                <a:solidFill>
                  <a:srgbClr val="4D4D4D"/>
                </a:solidFill>
                <a:latin typeface="Calibri"/>
                <a:cs typeface="Calibri"/>
              </a:rPr>
              <a:t>locations </a:t>
            </a:r>
            <a:r>
              <a:rPr sz="2400" spc="-5" dirty="0">
                <a:solidFill>
                  <a:srgbClr val="4D4D4D"/>
                </a:solidFill>
                <a:latin typeface="Calibri"/>
                <a:cs typeface="Calibri"/>
              </a:rPr>
              <a:t>prior </a:t>
            </a:r>
            <a:r>
              <a:rPr sz="2400" spc="-15" dirty="0">
                <a:solidFill>
                  <a:srgbClr val="4D4D4D"/>
                </a:solidFill>
                <a:latin typeface="Calibri"/>
                <a:cs typeface="Calibri"/>
              </a:rPr>
              <a:t>to  </a:t>
            </a:r>
            <a:r>
              <a:rPr sz="2400" dirty="0">
                <a:solidFill>
                  <a:srgbClr val="4D4D4D"/>
                </a:solidFill>
                <a:latin typeface="Calibri"/>
                <a:cs typeface="Calibri"/>
              </a:rPr>
              <a:t>member </a:t>
            </a:r>
            <a:r>
              <a:rPr sz="2400" spc="-10" dirty="0">
                <a:solidFill>
                  <a:srgbClr val="4D4D4D"/>
                </a:solidFill>
                <a:latin typeface="Calibri"/>
                <a:cs typeface="Calibri"/>
              </a:rPr>
              <a:t>enrollment</a:t>
            </a:r>
            <a:r>
              <a:rPr sz="2400" spc="-95" dirty="0">
                <a:solidFill>
                  <a:srgbClr val="4D4D4D"/>
                </a:solidFill>
                <a:latin typeface="Calibri"/>
                <a:cs typeface="Calibri"/>
              </a:rPr>
              <a:t> </a:t>
            </a:r>
            <a:r>
              <a:rPr sz="2400" dirty="0">
                <a:solidFill>
                  <a:srgbClr val="4D4D4D"/>
                </a:solidFill>
                <a:latin typeface="Calibri"/>
                <a:cs typeface="Calibri"/>
              </a:rPr>
              <a:t>(see  </a:t>
            </a:r>
            <a:r>
              <a:rPr sz="2400" spc="-5" dirty="0">
                <a:solidFill>
                  <a:srgbClr val="4D4D4D"/>
                </a:solidFill>
                <a:latin typeface="Calibri"/>
                <a:cs typeface="Calibri"/>
              </a:rPr>
              <a:t>slide </a:t>
            </a:r>
            <a:r>
              <a:rPr sz="2400" spc="-15" dirty="0">
                <a:solidFill>
                  <a:srgbClr val="4D4D4D"/>
                </a:solidFill>
                <a:latin typeface="Calibri"/>
                <a:cs typeface="Calibri"/>
              </a:rPr>
              <a:t>regarding </a:t>
            </a:r>
            <a:r>
              <a:rPr sz="2400" spc="-10" dirty="0">
                <a:solidFill>
                  <a:srgbClr val="4D4D4D"/>
                </a:solidFill>
                <a:latin typeface="Calibri"/>
                <a:cs typeface="Calibri"/>
              </a:rPr>
              <a:t>site  </a:t>
            </a:r>
            <a:r>
              <a:rPr sz="2400" spc="-5" dirty="0">
                <a:solidFill>
                  <a:srgbClr val="4D4D4D"/>
                </a:solidFill>
                <a:latin typeface="Calibri"/>
                <a:cs typeface="Calibri"/>
              </a:rPr>
              <a:t>assignment).</a:t>
            </a:r>
            <a:endParaRPr sz="2400" dirty="0">
              <a:latin typeface="Calibri"/>
              <a:cs typeface="Calibri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4724400" y="1295400"/>
            <a:ext cx="7190193" cy="4512561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4" name="object 4"/>
          <p:cNvSpPr txBox="1"/>
          <p:nvPr/>
        </p:nvSpPr>
        <p:spPr>
          <a:xfrm>
            <a:off x="249554" y="6481763"/>
            <a:ext cx="109220" cy="1397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ts val="955"/>
              </a:lnSpc>
            </a:pPr>
            <a:fld id="{81D60167-4931-47E6-BA6A-407CBD079E47}" type="slidenum">
              <a:rPr sz="900" b="1" dirty="0">
                <a:solidFill>
                  <a:srgbClr val="FFFFFF"/>
                </a:solidFill>
                <a:latin typeface="Calibri"/>
                <a:cs typeface="Calibri"/>
              </a:rPr>
              <a:t>5</a:t>
            </a:fld>
            <a:endParaRPr sz="900" dirty="0">
              <a:latin typeface="Calibri"/>
              <a:cs typeface="Calibri"/>
            </a:endParaRPr>
          </a:p>
        </p:txBody>
      </p:sp>
    </p:spTree>
  </p:cSld>
  <p:clrMapOvr>
    <a:masterClrMapping/>
  </p:clrMapOvr>
  <p:transition spd="med"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1524000" y="504907"/>
            <a:ext cx="8379458" cy="56682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sz="3600" spc="-5" dirty="0"/>
              <a:t>Member </a:t>
            </a:r>
            <a:r>
              <a:rPr sz="3600" spc="-10" dirty="0"/>
              <a:t>Enrollment </a:t>
            </a:r>
            <a:r>
              <a:rPr sz="3600" spc="-15" dirty="0"/>
              <a:t>Process</a:t>
            </a:r>
            <a:r>
              <a:rPr sz="3600" spc="-25" dirty="0"/>
              <a:t> </a:t>
            </a:r>
            <a:r>
              <a:rPr sz="3600" spc="-10" dirty="0"/>
              <a:t>Flowchart</a:t>
            </a:r>
          </a:p>
        </p:txBody>
      </p:sp>
      <p:sp>
        <p:nvSpPr>
          <p:cNvPr id="17" name="object 17"/>
          <p:cNvSpPr txBox="1">
            <a:spLocks noGrp="1"/>
          </p:cNvSpPr>
          <p:nvPr>
            <p:ph idx="1"/>
          </p:nvPr>
        </p:nvSpPr>
        <p:spPr>
          <a:xfrm>
            <a:off x="814086" y="1517309"/>
            <a:ext cx="11149314" cy="504753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617595" indent="0">
              <a:lnSpc>
                <a:spcPct val="100000"/>
              </a:lnSpc>
              <a:spcBef>
                <a:spcPts val="100"/>
              </a:spcBef>
              <a:buNone/>
            </a:pPr>
            <a:endParaRPr lang="en-US" sz="1600" spc="-5" dirty="0"/>
          </a:p>
          <a:p>
            <a:pPr marL="3617595" indent="0">
              <a:lnSpc>
                <a:spcPct val="100000"/>
              </a:lnSpc>
              <a:spcBef>
                <a:spcPts val="100"/>
              </a:spcBef>
              <a:buNone/>
            </a:pPr>
            <a:r>
              <a:rPr b="1" spc="-5" dirty="0"/>
              <a:t>PHASE 1:</a:t>
            </a:r>
          </a:p>
          <a:p>
            <a:pPr marL="3846195">
              <a:lnSpc>
                <a:spcPct val="100000"/>
              </a:lnSpc>
            </a:pPr>
            <a:r>
              <a:rPr b="0" spc="-5" dirty="0">
                <a:latin typeface="Calibri"/>
                <a:cs typeface="Calibri"/>
              </a:rPr>
              <a:t>Initiating</a:t>
            </a:r>
            <a:r>
              <a:rPr b="0" spc="-25" dirty="0">
                <a:latin typeface="Calibri"/>
                <a:cs typeface="Calibri"/>
              </a:rPr>
              <a:t> </a:t>
            </a:r>
            <a:r>
              <a:rPr b="0" spc="-10" dirty="0">
                <a:latin typeface="Calibri"/>
                <a:cs typeface="Calibri"/>
              </a:rPr>
              <a:t>Pre-Enrollment</a:t>
            </a:r>
            <a:endParaRPr lang="en-US" b="0" spc="-10" dirty="0">
              <a:latin typeface="Calibri"/>
              <a:cs typeface="Calibri"/>
            </a:endParaRPr>
          </a:p>
          <a:p>
            <a:pPr marL="3617595" indent="0">
              <a:lnSpc>
                <a:spcPct val="100000"/>
              </a:lnSpc>
              <a:buNone/>
            </a:pPr>
            <a:r>
              <a:rPr b="1" spc="-5" dirty="0"/>
              <a:t>PHASE 2:</a:t>
            </a:r>
          </a:p>
          <a:p>
            <a:pPr marL="3846195">
              <a:lnSpc>
                <a:spcPct val="100000"/>
              </a:lnSpc>
            </a:pPr>
            <a:r>
              <a:rPr b="0" spc="-15" dirty="0">
                <a:latin typeface="Calibri"/>
                <a:cs typeface="Calibri"/>
              </a:rPr>
              <a:t>Verifying </a:t>
            </a:r>
            <a:r>
              <a:rPr b="0" dirty="0">
                <a:latin typeface="Calibri"/>
                <a:cs typeface="Calibri"/>
              </a:rPr>
              <a:t>SSN &amp; </a:t>
            </a:r>
            <a:r>
              <a:rPr b="0" spc="-10" dirty="0">
                <a:latin typeface="Calibri"/>
                <a:cs typeface="Calibri"/>
              </a:rPr>
              <a:t>Citizenship</a:t>
            </a:r>
            <a:r>
              <a:rPr b="0" spc="-40" dirty="0">
                <a:latin typeface="Calibri"/>
                <a:cs typeface="Calibri"/>
              </a:rPr>
              <a:t> </a:t>
            </a:r>
            <a:r>
              <a:rPr b="0" spc="-5" dirty="0">
                <a:latin typeface="Calibri"/>
                <a:cs typeface="Calibri"/>
              </a:rPr>
              <a:t>Eligibility</a:t>
            </a:r>
          </a:p>
          <a:p>
            <a:pPr marL="3630929" indent="0">
              <a:lnSpc>
                <a:spcPct val="100000"/>
              </a:lnSpc>
              <a:buNone/>
            </a:pPr>
            <a:r>
              <a:rPr b="1" spc="-5" dirty="0"/>
              <a:t>PHASE</a:t>
            </a:r>
            <a:r>
              <a:rPr b="1" spc="-90" dirty="0"/>
              <a:t> </a:t>
            </a:r>
            <a:r>
              <a:rPr b="1" spc="-5" dirty="0"/>
              <a:t>3:</a:t>
            </a:r>
          </a:p>
          <a:p>
            <a:pPr marL="3859529" marR="5080">
              <a:lnSpc>
                <a:spcPct val="100000"/>
              </a:lnSpc>
            </a:pPr>
            <a:r>
              <a:rPr b="0" spc="-5" dirty="0">
                <a:latin typeface="Calibri"/>
                <a:cs typeface="Calibri"/>
              </a:rPr>
              <a:t>Completing </a:t>
            </a:r>
            <a:r>
              <a:rPr b="0" dirty="0">
                <a:latin typeface="Calibri"/>
                <a:cs typeface="Calibri"/>
              </a:rPr>
              <a:t>the </a:t>
            </a:r>
            <a:r>
              <a:rPr b="0" spc="-5" dirty="0">
                <a:latin typeface="Calibri"/>
                <a:cs typeface="Calibri"/>
              </a:rPr>
              <a:t>MyAmeriCorps </a:t>
            </a:r>
            <a:r>
              <a:rPr b="0" spc="-10" dirty="0">
                <a:latin typeface="Calibri"/>
                <a:cs typeface="Calibri"/>
              </a:rPr>
              <a:t>Enrollment </a:t>
            </a:r>
            <a:r>
              <a:rPr b="0" spc="-15" dirty="0">
                <a:latin typeface="Calibri"/>
                <a:cs typeface="Calibri"/>
              </a:rPr>
              <a:t>Form  </a:t>
            </a:r>
            <a:r>
              <a:rPr b="0" spc="-10" dirty="0">
                <a:latin typeface="Calibri"/>
                <a:cs typeface="Calibri"/>
              </a:rPr>
              <a:t>(eGrants)</a:t>
            </a:r>
            <a:endParaRPr lang="en-US" b="0" spc="-10" dirty="0">
              <a:latin typeface="Calibri"/>
              <a:cs typeface="Calibri"/>
            </a:endParaRPr>
          </a:p>
          <a:p>
            <a:pPr marL="3630929" marR="5080" indent="0">
              <a:lnSpc>
                <a:spcPct val="100000"/>
              </a:lnSpc>
              <a:buNone/>
            </a:pPr>
            <a:r>
              <a:rPr b="1" spc="-5" dirty="0"/>
              <a:t>PHASE</a:t>
            </a:r>
            <a:r>
              <a:rPr b="1" spc="-90" dirty="0"/>
              <a:t> </a:t>
            </a:r>
            <a:r>
              <a:rPr b="1" spc="-5" dirty="0"/>
              <a:t>4:</a:t>
            </a:r>
          </a:p>
          <a:p>
            <a:pPr marL="3862070">
              <a:lnSpc>
                <a:spcPct val="100000"/>
              </a:lnSpc>
            </a:pPr>
            <a:r>
              <a:rPr b="0" spc="-5" dirty="0">
                <a:latin typeface="Calibri"/>
                <a:cs typeface="Calibri"/>
              </a:rPr>
              <a:t>Finalizing </a:t>
            </a:r>
            <a:r>
              <a:rPr b="0" spc="-10" dirty="0">
                <a:latin typeface="Calibri"/>
                <a:cs typeface="Calibri"/>
              </a:rPr>
              <a:t>Enrollment</a:t>
            </a:r>
            <a:r>
              <a:rPr b="0" spc="-35" dirty="0">
                <a:latin typeface="Calibri"/>
                <a:cs typeface="Calibri"/>
              </a:rPr>
              <a:t> </a:t>
            </a:r>
            <a:r>
              <a:rPr b="0" spc="-10" dirty="0">
                <a:latin typeface="Calibri"/>
                <a:cs typeface="Calibri"/>
              </a:rPr>
              <a:t>(eGrants)</a:t>
            </a:r>
          </a:p>
        </p:txBody>
      </p:sp>
      <p:sp>
        <p:nvSpPr>
          <p:cNvPr id="4" name="object 4"/>
          <p:cNvSpPr/>
          <p:nvPr/>
        </p:nvSpPr>
        <p:spPr>
          <a:xfrm>
            <a:off x="585986" y="1762506"/>
            <a:ext cx="2508503" cy="4626863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6" name="object 6"/>
          <p:cNvSpPr/>
          <p:nvPr/>
        </p:nvSpPr>
        <p:spPr>
          <a:xfrm>
            <a:off x="3181405" y="2000155"/>
            <a:ext cx="482600" cy="1905"/>
          </a:xfrm>
          <a:custGeom>
            <a:avLst/>
            <a:gdLst/>
            <a:ahLst/>
            <a:cxnLst/>
            <a:rect l="l" t="t" r="r" b="b"/>
            <a:pathLst>
              <a:path w="482600" h="1905">
                <a:moveTo>
                  <a:pt x="-28955" y="908"/>
                </a:moveTo>
                <a:lnTo>
                  <a:pt x="511073" y="908"/>
                </a:lnTo>
              </a:path>
            </a:pathLst>
          </a:custGeom>
          <a:ln w="59728">
            <a:solidFill>
              <a:srgbClr val="C00000"/>
            </a:solidFill>
          </a:ln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7" name="object 7"/>
          <p:cNvSpPr/>
          <p:nvPr/>
        </p:nvSpPr>
        <p:spPr>
          <a:xfrm>
            <a:off x="3657600" y="1916180"/>
            <a:ext cx="174625" cy="173990"/>
          </a:xfrm>
          <a:custGeom>
            <a:avLst/>
            <a:gdLst/>
            <a:ahLst/>
            <a:cxnLst/>
            <a:rect l="l" t="t" r="r" b="b"/>
            <a:pathLst>
              <a:path w="174625" h="173989">
                <a:moveTo>
                  <a:pt x="660" y="0"/>
                </a:moveTo>
                <a:lnTo>
                  <a:pt x="0" y="173736"/>
                </a:lnTo>
                <a:lnTo>
                  <a:pt x="174066" y="87528"/>
                </a:lnTo>
                <a:lnTo>
                  <a:pt x="660" y="0"/>
                </a:lnTo>
                <a:close/>
              </a:path>
            </a:pathLst>
          </a:custGeom>
          <a:solidFill>
            <a:srgbClr val="C00000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8" name="object 18"/>
          <p:cNvSpPr txBox="1"/>
          <p:nvPr/>
        </p:nvSpPr>
        <p:spPr>
          <a:xfrm>
            <a:off x="249554" y="6481763"/>
            <a:ext cx="109220" cy="1397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ts val="955"/>
              </a:lnSpc>
            </a:pPr>
            <a:fld id="{81D60167-4931-47E6-BA6A-407CBD079E47}" type="slidenum">
              <a:rPr sz="900" b="1" dirty="0">
                <a:solidFill>
                  <a:srgbClr val="FFFFFF"/>
                </a:solidFill>
                <a:latin typeface="Calibri"/>
                <a:cs typeface="Calibri"/>
              </a:rPr>
              <a:t>6</a:t>
            </a:fld>
            <a:endParaRPr sz="900" dirty="0">
              <a:latin typeface="Calibri"/>
              <a:cs typeface="Calibri"/>
            </a:endParaRPr>
          </a:p>
        </p:txBody>
      </p:sp>
      <p:sp>
        <p:nvSpPr>
          <p:cNvPr id="23" name="object 9">
            <a:extLst>
              <a:ext uri="{FF2B5EF4-FFF2-40B4-BE49-F238E27FC236}">
                <a16:creationId xmlns:a16="http://schemas.microsoft.com/office/drawing/2014/main" id="{403D2543-5820-4BAC-926F-DF0EA8055702}"/>
              </a:ext>
            </a:extLst>
          </p:cNvPr>
          <p:cNvSpPr/>
          <p:nvPr/>
        </p:nvSpPr>
        <p:spPr>
          <a:xfrm>
            <a:off x="3105006" y="3061416"/>
            <a:ext cx="502284" cy="12700"/>
          </a:xfrm>
          <a:custGeom>
            <a:avLst/>
            <a:gdLst/>
            <a:ahLst/>
            <a:cxnLst/>
            <a:rect l="l" t="t" r="r" b="b"/>
            <a:pathLst>
              <a:path w="502285" h="12700">
                <a:moveTo>
                  <a:pt x="-28955" y="6292"/>
                </a:moveTo>
                <a:lnTo>
                  <a:pt x="531228" y="6292"/>
                </a:lnTo>
              </a:path>
            </a:pathLst>
          </a:custGeom>
          <a:ln w="70497">
            <a:solidFill>
              <a:srgbClr val="C00000"/>
            </a:solidFill>
          </a:ln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24" name="object 10">
            <a:extLst>
              <a:ext uri="{FF2B5EF4-FFF2-40B4-BE49-F238E27FC236}">
                <a16:creationId xmlns:a16="http://schemas.microsoft.com/office/drawing/2014/main" id="{3E5E0D86-0F47-4184-A072-643FA217E464}"/>
              </a:ext>
            </a:extLst>
          </p:cNvPr>
          <p:cNvSpPr/>
          <p:nvPr/>
        </p:nvSpPr>
        <p:spPr>
          <a:xfrm>
            <a:off x="3576160" y="2975290"/>
            <a:ext cx="175895" cy="173990"/>
          </a:xfrm>
          <a:custGeom>
            <a:avLst/>
            <a:gdLst/>
            <a:ahLst/>
            <a:cxnLst/>
            <a:rect l="l" t="t" r="r" b="b"/>
            <a:pathLst>
              <a:path w="175895" h="173989">
                <a:moveTo>
                  <a:pt x="0" y="0"/>
                </a:moveTo>
                <a:lnTo>
                  <a:pt x="4343" y="173685"/>
                </a:lnTo>
                <a:lnTo>
                  <a:pt x="175856" y="82499"/>
                </a:lnTo>
                <a:lnTo>
                  <a:pt x="0" y="0"/>
                </a:lnTo>
                <a:close/>
              </a:path>
            </a:pathLst>
          </a:custGeom>
          <a:solidFill>
            <a:srgbClr val="C00000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25" name="object 12">
            <a:extLst>
              <a:ext uri="{FF2B5EF4-FFF2-40B4-BE49-F238E27FC236}">
                <a16:creationId xmlns:a16="http://schemas.microsoft.com/office/drawing/2014/main" id="{DEA6426B-D60E-4215-9AF3-A8B2291D9BDB}"/>
              </a:ext>
            </a:extLst>
          </p:cNvPr>
          <p:cNvSpPr/>
          <p:nvPr/>
        </p:nvSpPr>
        <p:spPr>
          <a:xfrm>
            <a:off x="3105006" y="4129491"/>
            <a:ext cx="492759" cy="635"/>
          </a:xfrm>
          <a:custGeom>
            <a:avLst/>
            <a:gdLst/>
            <a:ahLst/>
            <a:cxnLst/>
            <a:rect l="l" t="t" r="r" b="b"/>
            <a:pathLst>
              <a:path w="492760" h="635">
                <a:moveTo>
                  <a:pt x="0" y="50"/>
                </a:moveTo>
                <a:lnTo>
                  <a:pt x="492188" y="0"/>
                </a:lnTo>
              </a:path>
            </a:pathLst>
          </a:custGeom>
          <a:ln w="57912">
            <a:solidFill>
              <a:srgbClr val="C00000"/>
            </a:solidFill>
          </a:ln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26" name="object 13">
            <a:extLst>
              <a:ext uri="{FF2B5EF4-FFF2-40B4-BE49-F238E27FC236}">
                <a16:creationId xmlns:a16="http://schemas.microsoft.com/office/drawing/2014/main" id="{3A86302C-C8F9-4BD8-9226-055DFC0F66C5}"/>
              </a:ext>
            </a:extLst>
          </p:cNvPr>
          <p:cNvSpPr/>
          <p:nvPr/>
        </p:nvSpPr>
        <p:spPr>
          <a:xfrm>
            <a:off x="3568230" y="4042618"/>
            <a:ext cx="173990" cy="173990"/>
          </a:xfrm>
          <a:custGeom>
            <a:avLst/>
            <a:gdLst/>
            <a:ahLst/>
            <a:cxnLst/>
            <a:rect l="l" t="t" r="r" b="b"/>
            <a:pathLst>
              <a:path w="173989" h="173989">
                <a:moveTo>
                  <a:pt x="0" y="0"/>
                </a:moveTo>
                <a:lnTo>
                  <a:pt x="12" y="173736"/>
                </a:lnTo>
                <a:lnTo>
                  <a:pt x="173736" y="86855"/>
                </a:lnTo>
                <a:lnTo>
                  <a:pt x="0" y="0"/>
                </a:lnTo>
                <a:close/>
              </a:path>
            </a:pathLst>
          </a:custGeom>
          <a:solidFill>
            <a:srgbClr val="C00000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28" name="object 15">
            <a:extLst>
              <a:ext uri="{FF2B5EF4-FFF2-40B4-BE49-F238E27FC236}">
                <a16:creationId xmlns:a16="http://schemas.microsoft.com/office/drawing/2014/main" id="{568899DA-54CB-4E2F-BD14-8871C2060B91}"/>
              </a:ext>
            </a:extLst>
          </p:cNvPr>
          <p:cNvSpPr/>
          <p:nvPr/>
        </p:nvSpPr>
        <p:spPr>
          <a:xfrm>
            <a:off x="3108815" y="5638800"/>
            <a:ext cx="498475" cy="14604"/>
          </a:xfrm>
          <a:custGeom>
            <a:avLst/>
            <a:gdLst/>
            <a:ahLst/>
            <a:cxnLst/>
            <a:rect l="l" t="t" r="r" b="b"/>
            <a:pathLst>
              <a:path w="498475" h="14604">
                <a:moveTo>
                  <a:pt x="-28955" y="7289"/>
                </a:moveTo>
                <a:lnTo>
                  <a:pt x="527113" y="7289"/>
                </a:lnTo>
              </a:path>
            </a:pathLst>
          </a:custGeom>
          <a:ln w="72491">
            <a:solidFill>
              <a:srgbClr val="C00000"/>
            </a:solidFill>
          </a:ln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29" name="object 16">
            <a:extLst>
              <a:ext uri="{FF2B5EF4-FFF2-40B4-BE49-F238E27FC236}">
                <a16:creationId xmlns:a16="http://schemas.microsoft.com/office/drawing/2014/main" id="{EBF45C95-5F7C-4F4E-B70A-78319299B759}"/>
              </a:ext>
            </a:extLst>
          </p:cNvPr>
          <p:cNvSpPr/>
          <p:nvPr/>
        </p:nvSpPr>
        <p:spPr>
          <a:xfrm>
            <a:off x="3575498" y="5552809"/>
            <a:ext cx="176530" cy="173990"/>
          </a:xfrm>
          <a:custGeom>
            <a:avLst/>
            <a:gdLst/>
            <a:ahLst/>
            <a:cxnLst/>
            <a:rect l="l" t="t" r="r" b="b"/>
            <a:pathLst>
              <a:path w="176529" h="173989">
                <a:moveTo>
                  <a:pt x="0" y="0"/>
                </a:moveTo>
                <a:lnTo>
                  <a:pt x="5080" y="173659"/>
                </a:lnTo>
                <a:lnTo>
                  <a:pt x="176199" y="81749"/>
                </a:lnTo>
                <a:lnTo>
                  <a:pt x="0" y="0"/>
                </a:lnTo>
                <a:close/>
              </a:path>
            </a:pathLst>
          </a:custGeom>
          <a:solidFill>
            <a:srgbClr val="C00000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</p:spTree>
  </p:cSld>
  <p:clrMapOvr>
    <a:masterClrMapping/>
  </p:clrMapOvr>
  <p:transition spd="med"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937144" y="1004129"/>
            <a:ext cx="10694448" cy="42325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ts val="3000"/>
              </a:lnSpc>
              <a:spcBef>
                <a:spcPts val="600"/>
              </a:spcBef>
            </a:pPr>
            <a:r>
              <a:rPr sz="3600" b="1" spc="-5" dirty="0">
                <a:latin typeface="Calibri"/>
                <a:cs typeface="Calibri"/>
              </a:rPr>
              <a:t>Phase</a:t>
            </a:r>
            <a:r>
              <a:rPr sz="3600" b="1" spc="5" dirty="0">
                <a:latin typeface="Calibri"/>
                <a:cs typeface="Calibri"/>
              </a:rPr>
              <a:t> </a:t>
            </a:r>
            <a:r>
              <a:rPr sz="3600" b="1" spc="-5" dirty="0">
                <a:latin typeface="Calibri"/>
                <a:cs typeface="Calibri"/>
              </a:rPr>
              <a:t>1:</a:t>
            </a:r>
            <a:r>
              <a:rPr lang="en-US" sz="3600" b="1" spc="-5" dirty="0">
                <a:latin typeface="Calibri"/>
                <a:cs typeface="Calibri"/>
              </a:rPr>
              <a:t> </a:t>
            </a:r>
            <a:r>
              <a:rPr lang="en-US" sz="3600" spc="-5" dirty="0"/>
              <a:t>Initiating</a:t>
            </a:r>
            <a:r>
              <a:rPr lang="en-US" sz="3600" spc="-65" dirty="0"/>
              <a:t> </a:t>
            </a:r>
            <a:r>
              <a:rPr lang="en-US" sz="3600" spc="-15" dirty="0"/>
              <a:t>Pre-Enrollment</a:t>
            </a:r>
            <a:endParaRPr sz="3600" b="1" spc="-5" dirty="0">
              <a:latin typeface="Calibri"/>
              <a:cs typeface="Calibri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961258" y="2482772"/>
            <a:ext cx="10488380" cy="267901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4" name="object 4"/>
          <p:cNvSpPr txBox="1"/>
          <p:nvPr/>
        </p:nvSpPr>
        <p:spPr>
          <a:xfrm>
            <a:off x="249554" y="6481763"/>
            <a:ext cx="109220" cy="1397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ts val="955"/>
              </a:lnSpc>
            </a:pPr>
            <a:fld id="{81D60167-4931-47E6-BA6A-407CBD079E47}" type="slidenum">
              <a:rPr sz="900" b="1" dirty="0">
                <a:solidFill>
                  <a:srgbClr val="FFFFFF"/>
                </a:solidFill>
                <a:latin typeface="Calibri"/>
                <a:cs typeface="Calibri"/>
              </a:rPr>
              <a:t>7</a:t>
            </a:fld>
            <a:endParaRPr sz="900" dirty="0">
              <a:latin typeface="Calibri"/>
              <a:cs typeface="Calibri"/>
            </a:endParaRPr>
          </a:p>
        </p:txBody>
      </p:sp>
    </p:spTree>
  </p:cSld>
  <p:clrMapOvr>
    <a:masterClrMapping/>
  </p:clrMapOvr>
  <p:transition spd="med"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358775" y="464341"/>
            <a:ext cx="11287230" cy="433196"/>
          </a:xfrm>
          <a:prstGeom prst="rect">
            <a:avLst/>
          </a:prstGeom>
        </p:spPr>
        <p:txBody>
          <a:bodyPr vert="horz" wrap="square" lIns="0" tIns="53975" rIns="0" bIns="0" rtlCol="0">
            <a:spAutoFit/>
          </a:bodyPr>
          <a:lstStyle/>
          <a:p>
            <a:pPr marL="12700" marR="5080">
              <a:lnSpc>
                <a:spcPts val="2590"/>
              </a:lnSpc>
              <a:spcBef>
                <a:spcPts val="1200"/>
              </a:spcBef>
              <a:spcAft>
                <a:spcPts val="600"/>
              </a:spcAft>
            </a:pPr>
            <a:r>
              <a:rPr sz="3600" spc="-5" dirty="0"/>
              <a:t>Member </a:t>
            </a:r>
            <a:r>
              <a:rPr sz="3600" spc="-10" dirty="0"/>
              <a:t>Applicant Acceptance</a:t>
            </a:r>
            <a:r>
              <a:rPr lang="en-US" sz="3600" spc="-10" dirty="0"/>
              <a:t>:</a:t>
            </a:r>
            <a:r>
              <a:rPr sz="3600" spc="-5" dirty="0"/>
              <a:t> </a:t>
            </a:r>
            <a:r>
              <a:rPr lang="en-US" sz="3600" spc="-5" dirty="0"/>
              <a:t>My AmeriCorps Application</a:t>
            </a:r>
            <a:endParaRPr sz="3600" spc="-10" dirty="0"/>
          </a:p>
        </p:txBody>
      </p:sp>
      <p:sp>
        <p:nvSpPr>
          <p:cNvPr id="4" name="object 4"/>
          <p:cNvSpPr/>
          <p:nvPr/>
        </p:nvSpPr>
        <p:spPr>
          <a:xfrm>
            <a:off x="2930651" y="1371600"/>
            <a:ext cx="5800343" cy="4805171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5" name="object 5"/>
          <p:cNvSpPr txBox="1"/>
          <p:nvPr/>
        </p:nvSpPr>
        <p:spPr>
          <a:xfrm>
            <a:off x="9392794" y="2870396"/>
            <a:ext cx="1895475" cy="8483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1800" spc="-5" dirty="0">
                <a:solidFill>
                  <a:srgbClr val="4D4D4D"/>
                </a:solidFill>
                <a:latin typeface="Calibri"/>
                <a:cs typeface="Calibri"/>
              </a:rPr>
              <a:t>Click the </a:t>
            </a:r>
            <a:r>
              <a:rPr sz="1800" spc="-10" dirty="0">
                <a:solidFill>
                  <a:srgbClr val="4D4D4D"/>
                </a:solidFill>
                <a:latin typeface="Calibri"/>
                <a:cs typeface="Calibri"/>
              </a:rPr>
              <a:t>relevant  radio button to  </a:t>
            </a:r>
            <a:r>
              <a:rPr sz="1800" spc="-5" dirty="0">
                <a:solidFill>
                  <a:srgbClr val="4D4D4D"/>
                </a:solidFill>
                <a:latin typeface="Calibri"/>
                <a:cs typeface="Calibri"/>
              </a:rPr>
              <a:t>select the</a:t>
            </a:r>
            <a:r>
              <a:rPr sz="1800" spc="-55" dirty="0">
                <a:solidFill>
                  <a:srgbClr val="4D4D4D"/>
                </a:solidFill>
                <a:latin typeface="Calibri"/>
                <a:cs typeface="Calibri"/>
              </a:rPr>
              <a:t> </a:t>
            </a:r>
            <a:r>
              <a:rPr sz="1800" spc="-5" dirty="0">
                <a:solidFill>
                  <a:srgbClr val="4D4D4D"/>
                </a:solidFill>
                <a:latin typeface="Calibri"/>
                <a:cs typeface="Calibri"/>
              </a:rPr>
              <a:t>applicant.</a:t>
            </a:r>
            <a:endParaRPr sz="1800" dirty="0">
              <a:latin typeface="Calibri"/>
              <a:cs typeface="Calibri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2930651" y="2977895"/>
            <a:ext cx="5739765" cy="678180"/>
          </a:xfrm>
          <a:custGeom>
            <a:avLst/>
            <a:gdLst/>
            <a:ahLst/>
            <a:cxnLst/>
            <a:rect l="l" t="t" r="r" b="b"/>
            <a:pathLst>
              <a:path w="5739765" h="678179">
                <a:moveTo>
                  <a:pt x="0" y="0"/>
                </a:moveTo>
                <a:lnTo>
                  <a:pt x="5739384" y="0"/>
                </a:lnTo>
                <a:lnTo>
                  <a:pt x="5739384" y="678180"/>
                </a:lnTo>
                <a:lnTo>
                  <a:pt x="0" y="678180"/>
                </a:lnTo>
                <a:lnTo>
                  <a:pt x="0" y="0"/>
                </a:lnTo>
                <a:close/>
              </a:path>
            </a:pathLst>
          </a:custGeom>
          <a:ln w="57912">
            <a:solidFill>
              <a:srgbClr val="C00000"/>
            </a:solidFill>
          </a:ln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7" name="object 7"/>
          <p:cNvSpPr/>
          <p:nvPr/>
        </p:nvSpPr>
        <p:spPr>
          <a:xfrm>
            <a:off x="8669690" y="3313426"/>
            <a:ext cx="455930" cy="6350"/>
          </a:xfrm>
          <a:custGeom>
            <a:avLst/>
            <a:gdLst/>
            <a:ahLst/>
            <a:cxnLst/>
            <a:rect l="l" t="t" r="r" b="b"/>
            <a:pathLst>
              <a:path w="455929" h="6350">
                <a:moveTo>
                  <a:pt x="-28955" y="3175"/>
                </a:moveTo>
                <a:lnTo>
                  <a:pt x="484873" y="3175"/>
                </a:lnTo>
              </a:path>
            </a:pathLst>
          </a:custGeom>
          <a:ln w="64261">
            <a:solidFill>
              <a:srgbClr val="C00000"/>
            </a:solidFill>
          </a:ln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8" name="object 8"/>
          <p:cNvSpPr/>
          <p:nvPr/>
        </p:nvSpPr>
        <p:spPr>
          <a:xfrm>
            <a:off x="9095449" y="3226960"/>
            <a:ext cx="175260" cy="173990"/>
          </a:xfrm>
          <a:custGeom>
            <a:avLst/>
            <a:gdLst/>
            <a:ahLst/>
            <a:cxnLst/>
            <a:rect l="l" t="t" r="r" b="b"/>
            <a:pathLst>
              <a:path w="175259" h="173989">
                <a:moveTo>
                  <a:pt x="0" y="0"/>
                </a:moveTo>
                <a:lnTo>
                  <a:pt x="2413" y="173723"/>
                </a:lnTo>
                <a:lnTo>
                  <a:pt x="174929" y="84442"/>
                </a:lnTo>
                <a:lnTo>
                  <a:pt x="0" y="0"/>
                </a:lnTo>
                <a:close/>
              </a:path>
            </a:pathLst>
          </a:custGeom>
          <a:solidFill>
            <a:srgbClr val="C00000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9" name="object 9"/>
          <p:cNvSpPr txBox="1"/>
          <p:nvPr/>
        </p:nvSpPr>
        <p:spPr>
          <a:xfrm>
            <a:off x="935230" y="3595489"/>
            <a:ext cx="1508125" cy="8483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indent="173355" algn="r">
              <a:lnSpc>
                <a:spcPct val="100000"/>
              </a:lnSpc>
              <a:spcBef>
                <a:spcPts val="100"/>
              </a:spcBef>
            </a:pPr>
            <a:r>
              <a:rPr sz="1800" spc="-5" dirty="0">
                <a:solidFill>
                  <a:srgbClr val="4D4D4D"/>
                </a:solidFill>
                <a:latin typeface="Calibri"/>
                <a:cs typeface="Calibri"/>
              </a:rPr>
              <a:t>Check</a:t>
            </a:r>
            <a:r>
              <a:rPr sz="1800" spc="-25" dirty="0">
                <a:solidFill>
                  <a:srgbClr val="4D4D4D"/>
                </a:solidFill>
                <a:latin typeface="Calibri"/>
                <a:cs typeface="Calibri"/>
              </a:rPr>
              <a:t> </a:t>
            </a:r>
            <a:r>
              <a:rPr sz="1800" spc="-5" dirty="0">
                <a:solidFill>
                  <a:srgbClr val="4D4D4D"/>
                </a:solidFill>
                <a:latin typeface="Calibri"/>
                <a:cs typeface="Calibri"/>
              </a:rPr>
              <a:t>the</a:t>
            </a:r>
            <a:r>
              <a:rPr sz="1800" spc="-20" dirty="0">
                <a:solidFill>
                  <a:srgbClr val="4D4D4D"/>
                </a:solidFill>
                <a:latin typeface="Calibri"/>
                <a:cs typeface="Calibri"/>
              </a:rPr>
              <a:t> </a:t>
            </a:r>
            <a:r>
              <a:rPr sz="1800" spc="-15" dirty="0">
                <a:solidFill>
                  <a:srgbClr val="4D4D4D"/>
                </a:solidFill>
                <a:latin typeface="Calibri"/>
                <a:cs typeface="Calibri"/>
              </a:rPr>
              <a:t>box </a:t>
            </a:r>
            <a:r>
              <a:rPr sz="1800" dirty="0">
                <a:solidFill>
                  <a:srgbClr val="4D4D4D"/>
                </a:solidFill>
                <a:latin typeface="Calibri"/>
                <a:cs typeface="Calibri"/>
              </a:rPr>
              <a:t> </a:t>
            </a:r>
            <a:r>
              <a:rPr sz="1800" spc="-10" dirty="0">
                <a:solidFill>
                  <a:srgbClr val="4D4D4D"/>
                </a:solidFill>
                <a:latin typeface="Calibri"/>
                <a:cs typeface="Calibri"/>
              </a:rPr>
              <a:t>to</a:t>
            </a:r>
            <a:r>
              <a:rPr sz="1800" spc="-40" dirty="0">
                <a:solidFill>
                  <a:srgbClr val="4D4D4D"/>
                </a:solidFill>
                <a:latin typeface="Calibri"/>
                <a:cs typeface="Calibri"/>
              </a:rPr>
              <a:t> </a:t>
            </a:r>
            <a:r>
              <a:rPr sz="1800" spc="-10" dirty="0">
                <a:solidFill>
                  <a:srgbClr val="4D4D4D"/>
                </a:solidFill>
                <a:latin typeface="Calibri"/>
                <a:cs typeface="Calibri"/>
              </a:rPr>
              <a:t>complete </a:t>
            </a:r>
            <a:r>
              <a:rPr sz="1800" spc="-5" dirty="0">
                <a:solidFill>
                  <a:srgbClr val="4D4D4D"/>
                </a:solidFill>
                <a:latin typeface="Calibri"/>
                <a:cs typeface="Calibri"/>
              </a:rPr>
              <a:t>the </a:t>
            </a:r>
            <a:r>
              <a:rPr sz="1800" dirty="0">
                <a:solidFill>
                  <a:srgbClr val="4D4D4D"/>
                </a:solidFill>
                <a:latin typeface="Calibri"/>
                <a:cs typeface="Calibri"/>
              </a:rPr>
              <a:t> </a:t>
            </a:r>
            <a:r>
              <a:rPr sz="1800" spc="-10" dirty="0">
                <a:solidFill>
                  <a:srgbClr val="4D4D4D"/>
                </a:solidFill>
                <a:latin typeface="Calibri"/>
                <a:cs typeface="Calibri"/>
              </a:rPr>
              <a:t>c</a:t>
            </a:r>
            <a:r>
              <a:rPr sz="1800" dirty="0">
                <a:solidFill>
                  <a:srgbClr val="4D4D4D"/>
                </a:solidFill>
                <a:latin typeface="Calibri"/>
                <a:cs typeface="Calibri"/>
              </a:rPr>
              <a:t>e</a:t>
            </a:r>
            <a:r>
              <a:rPr sz="1800" spc="-5" dirty="0">
                <a:solidFill>
                  <a:srgbClr val="4D4D4D"/>
                </a:solidFill>
                <a:latin typeface="Calibri"/>
                <a:cs typeface="Calibri"/>
              </a:rPr>
              <a:t>rti</a:t>
            </a:r>
            <a:r>
              <a:rPr sz="1800" dirty="0">
                <a:solidFill>
                  <a:srgbClr val="4D4D4D"/>
                </a:solidFill>
                <a:latin typeface="Calibri"/>
                <a:cs typeface="Calibri"/>
              </a:rPr>
              <a:t>f</a:t>
            </a:r>
            <a:r>
              <a:rPr sz="1800" spc="-10" dirty="0">
                <a:solidFill>
                  <a:srgbClr val="4D4D4D"/>
                </a:solidFill>
                <a:latin typeface="Calibri"/>
                <a:cs typeface="Calibri"/>
              </a:rPr>
              <a:t>i</a:t>
            </a:r>
            <a:r>
              <a:rPr sz="1800" spc="-20" dirty="0">
                <a:solidFill>
                  <a:srgbClr val="4D4D4D"/>
                </a:solidFill>
                <a:latin typeface="Calibri"/>
                <a:cs typeface="Calibri"/>
              </a:rPr>
              <a:t>c</a:t>
            </a:r>
            <a:r>
              <a:rPr sz="1800" spc="-15" dirty="0">
                <a:solidFill>
                  <a:srgbClr val="4D4D4D"/>
                </a:solidFill>
                <a:latin typeface="Calibri"/>
                <a:cs typeface="Calibri"/>
              </a:rPr>
              <a:t>a</a:t>
            </a:r>
            <a:r>
              <a:rPr sz="1800" spc="-5" dirty="0">
                <a:solidFill>
                  <a:srgbClr val="4D4D4D"/>
                </a:solidFill>
                <a:latin typeface="Calibri"/>
                <a:cs typeface="Calibri"/>
              </a:rPr>
              <a:t>t</a:t>
            </a:r>
            <a:r>
              <a:rPr sz="1800" spc="-10" dirty="0">
                <a:solidFill>
                  <a:srgbClr val="4D4D4D"/>
                </a:solidFill>
                <a:latin typeface="Calibri"/>
                <a:cs typeface="Calibri"/>
              </a:rPr>
              <a:t>i</a:t>
            </a:r>
            <a:r>
              <a:rPr sz="1800" spc="-5" dirty="0">
                <a:solidFill>
                  <a:srgbClr val="4D4D4D"/>
                </a:solidFill>
                <a:latin typeface="Calibri"/>
                <a:cs typeface="Calibri"/>
              </a:rPr>
              <a:t>o</a:t>
            </a:r>
            <a:r>
              <a:rPr sz="1800" dirty="0">
                <a:solidFill>
                  <a:srgbClr val="4D4D4D"/>
                </a:solidFill>
                <a:latin typeface="Calibri"/>
                <a:cs typeface="Calibri"/>
              </a:rPr>
              <a:t>n.</a:t>
            </a:r>
            <a:endParaRPr sz="1800" dirty="0">
              <a:latin typeface="Calibri"/>
              <a:cs typeface="Calibri"/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3034283" y="3774947"/>
            <a:ext cx="314325" cy="253365"/>
          </a:xfrm>
          <a:custGeom>
            <a:avLst/>
            <a:gdLst/>
            <a:ahLst/>
            <a:cxnLst/>
            <a:rect l="l" t="t" r="r" b="b"/>
            <a:pathLst>
              <a:path w="314325" h="253364">
                <a:moveTo>
                  <a:pt x="0" y="0"/>
                </a:moveTo>
                <a:lnTo>
                  <a:pt x="313944" y="0"/>
                </a:lnTo>
                <a:lnTo>
                  <a:pt x="313944" y="252984"/>
                </a:lnTo>
                <a:lnTo>
                  <a:pt x="0" y="252984"/>
                </a:lnTo>
                <a:lnTo>
                  <a:pt x="0" y="0"/>
                </a:lnTo>
                <a:close/>
              </a:path>
            </a:pathLst>
          </a:custGeom>
          <a:ln w="57912">
            <a:solidFill>
              <a:srgbClr val="C00000"/>
            </a:solidFill>
          </a:ln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1" name="object 11"/>
          <p:cNvSpPr/>
          <p:nvPr/>
        </p:nvSpPr>
        <p:spPr>
          <a:xfrm>
            <a:off x="2676846" y="3906484"/>
            <a:ext cx="357505" cy="635"/>
          </a:xfrm>
          <a:custGeom>
            <a:avLst/>
            <a:gdLst/>
            <a:ahLst/>
            <a:cxnLst/>
            <a:rect l="l" t="t" r="r" b="b"/>
            <a:pathLst>
              <a:path w="357505" h="635">
                <a:moveTo>
                  <a:pt x="-28956" y="317"/>
                </a:moveTo>
                <a:lnTo>
                  <a:pt x="386092" y="317"/>
                </a:lnTo>
              </a:path>
            </a:pathLst>
          </a:custGeom>
          <a:ln w="58547">
            <a:solidFill>
              <a:srgbClr val="C00000"/>
            </a:solidFill>
          </a:ln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2" name="object 12"/>
          <p:cNvSpPr/>
          <p:nvPr/>
        </p:nvSpPr>
        <p:spPr>
          <a:xfrm>
            <a:off x="2532075" y="3820186"/>
            <a:ext cx="173990" cy="173990"/>
          </a:xfrm>
          <a:custGeom>
            <a:avLst/>
            <a:gdLst/>
            <a:ahLst/>
            <a:cxnLst/>
            <a:rect l="l" t="t" r="r" b="b"/>
            <a:pathLst>
              <a:path w="173989" h="173989">
                <a:moveTo>
                  <a:pt x="173570" y="0"/>
                </a:moveTo>
                <a:lnTo>
                  <a:pt x="0" y="87185"/>
                </a:lnTo>
                <a:lnTo>
                  <a:pt x="173888" y="173736"/>
                </a:lnTo>
                <a:lnTo>
                  <a:pt x="173570" y="0"/>
                </a:lnTo>
                <a:close/>
              </a:path>
            </a:pathLst>
          </a:custGeom>
          <a:solidFill>
            <a:srgbClr val="C00000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3" name="object 13"/>
          <p:cNvSpPr txBox="1"/>
          <p:nvPr/>
        </p:nvSpPr>
        <p:spPr>
          <a:xfrm>
            <a:off x="9272069" y="5359539"/>
            <a:ext cx="2374900" cy="11226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1800" spc="-5" dirty="0">
                <a:solidFill>
                  <a:srgbClr val="4D4D4D"/>
                </a:solidFill>
                <a:latin typeface="Calibri"/>
                <a:cs typeface="Calibri"/>
              </a:rPr>
              <a:t>Click </a:t>
            </a:r>
            <a:r>
              <a:rPr sz="1800" b="1" dirty="0">
                <a:solidFill>
                  <a:srgbClr val="4D4D4D"/>
                </a:solidFill>
                <a:latin typeface="Calibri"/>
                <a:cs typeface="Calibri"/>
              </a:rPr>
              <a:t>submit </a:t>
            </a:r>
            <a:r>
              <a:rPr sz="1800" b="1" spc="-5" dirty="0">
                <a:solidFill>
                  <a:srgbClr val="4D4D4D"/>
                </a:solidFill>
                <a:latin typeface="Calibri"/>
                <a:cs typeface="Calibri"/>
              </a:rPr>
              <a:t>button </a:t>
            </a:r>
            <a:r>
              <a:rPr sz="1800" spc="-15" dirty="0">
                <a:solidFill>
                  <a:srgbClr val="4D4D4D"/>
                </a:solidFill>
                <a:latin typeface="Calibri"/>
                <a:cs typeface="Calibri"/>
              </a:rPr>
              <a:t>to  </a:t>
            </a:r>
            <a:r>
              <a:rPr sz="1800" spc="-5" dirty="0">
                <a:solidFill>
                  <a:srgbClr val="4D4D4D"/>
                </a:solidFill>
                <a:latin typeface="Calibri"/>
                <a:cs typeface="Calibri"/>
              </a:rPr>
              <a:t>submit the selection. The  applicant will </a:t>
            </a:r>
            <a:r>
              <a:rPr sz="1800" dirty="0">
                <a:solidFill>
                  <a:srgbClr val="4D4D4D"/>
                </a:solidFill>
                <a:latin typeface="Calibri"/>
                <a:cs typeface="Calibri"/>
              </a:rPr>
              <a:t>be </a:t>
            </a:r>
            <a:r>
              <a:rPr sz="1800" spc="-5" dirty="0">
                <a:solidFill>
                  <a:srgbClr val="4D4D4D"/>
                </a:solidFill>
                <a:latin typeface="Calibri"/>
                <a:cs typeface="Calibri"/>
              </a:rPr>
              <a:t>notified  via email.</a:t>
            </a:r>
            <a:endParaRPr sz="1800" dirty="0">
              <a:latin typeface="Calibri"/>
              <a:cs typeface="Calibri"/>
            </a:endParaRPr>
          </a:p>
        </p:txBody>
      </p:sp>
      <p:sp>
        <p:nvSpPr>
          <p:cNvPr id="14" name="object 14"/>
          <p:cNvSpPr/>
          <p:nvPr/>
        </p:nvSpPr>
        <p:spPr>
          <a:xfrm>
            <a:off x="7972043" y="5794247"/>
            <a:ext cx="759460" cy="382905"/>
          </a:xfrm>
          <a:custGeom>
            <a:avLst/>
            <a:gdLst/>
            <a:ahLst/>
            <a:cxnLst/>
            <a:rect l="l" t="t" r="r" b="b"/>
            <a:pathLst>
              <a:path w="759459" h="382904">
                <a:moveTo>
                  <a:pt x="0" y="0"/>
                </a:moveTo>
                <a:lnTo>
                  <a:pt x="758951" y="0"/>
                </a:lnTo>
                <a:lnTo>
                  <a:pt x="758951" y="382523"/>
                </a:lnTo>
                <a:lnTo>
                  <a:pt x="0" y="382523"/>
                </a:lnTo>
                <a:lnTo>
                  <a:pt x="0" y="0"/>
                </a:lnTo>
                <a:close/>
              </a:path>
            </a:pathLst>
          </a:custGeom>
          <a:ln w="57911">
            <a:solidFill>
              <a:srgbClr val="C00000"/>
            </a:solidFill>
          </a:ln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5" name="object 15"/>
          <p:cNvSpPr/>
          <p:nvPr/>
        </p:nvSpPr>
        <p:spPr>
          <a:xfrm>
            <a:off x="8730950" y="5987082"/>
            <a:ext cx="294640" cy="3175"/>
          </a:xfrm>
          <a:custGeom>
            <a:avLst/>
            <a:gdLst/>
            <a:ahLst/>
            <a:cxnLst/>
            <a:rect l="l" t="t" r="r" b="b"/>
            <a:pathLst>
              <a:path w="294640" h="3175">
                <a:moveTo>
                  <a:pt x="-28955" y="1295"/>
                </a:moveTo>
                <a:lnTo>
                  <a:pt x="323519" y="1295"/>
                </a:lnTo>
              </a:path>
            </a:pathLst>
          </a:custGeom>
          <a:ln w="60502">
            <a:solidFill>
              <a:srgbClr val="C00000"/>
            </a:solidFill>
          </a:ln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6" name="object 16"/>
          <p:cNvSpPr/>
          <p:nvPr/>
        </p:nvSpPr>
        <p:spPr>
          <a:xfrm>
            <a:off x="8995787" y="5902547"/>
            <a:ext cx="174625" cy="173990"/>
          </a:xfrm>
          <a:custGeom>
            <a:avLst/>
            <a:gdLst/>
            <a:ahLst/>
            <a:cxnLst/>
            <a:rect l="l" t="t" r="r" b="b"/>
            <a:pathLst>
              <a:path w="174625" h="173989">
                <a:moveTo>
                  <a:pt x="1536" y="0"/>
                </a:moveTo>
                <a:lnTo>
                  <a:pt x="0" y="173723"/>
                </a:lnTo>
                <a:lnTo>
                  <a:pt x="174497" y="88404"/>
                </a:lnTo>
                <a:lnTo>
                  <a:pt x="1536" y="0"/>
                </a:lnTo>
                <a:close/>
              </a:path>
            </a:pathLst>
          </a:custGeom>
          <a:solidFill>
            <a:srgbClr val="C00000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7" name="object 17"/>
          <p:cNvSpPr txBox="1"/>
          <p:nvPr/>
        </p:nvSpPr>
        <p:spPr>
          <a:xfrm>
            <a:off x="249554" y="6481763"/>
            <a:ext cx="109220" cy="1397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ts val="955"/>
              </a:lnSpc>
            </a:pPr>
            <a:fld id="{81D60167-4931-47E6-BA6A-407CBD079E47}" type="slidenum">
              <a:rPr sz="900" b="1" dirty="0">
                <a:solidFill>
                  <a:srgbClr val="FFFFFF"/>
                </a:solidFill>
                <a:latin typeface="Calibri"/>
                <a:cs typeface="Calibri"/>
              </a:rPr>
              <a:t>8</a:t>
            </a:fld>
            <a:endParaRPr sz="900" dirty="0">
              <a:latin typeface="Calibri"/>
              <a:cs typeface="Calibri"/>
            </a:endParaRPr>
          </a:p>
        </p:txBody>
      </p:sp>
    </p:spTree>
  </p:cSld>
  <p:clrMapOvr>
    <a:masterClrMapping/>
  </p:clrMapOvr>
  <p:transition spd="med"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838200" y="1150619"/>
            <a:ext cx="8191500" cy="0"/>
          </a:xfrm>
          <a:custGeom>
            <a:avLst/>
            <a:gdLst/>
            <a:ahLst/>
            <a:cxnLst/>
            <a:rect l="l" t="t" r="r" b="b"/>
            <a:pathLst>
              <a:path w="8191500">
                <a:moveTo>
                  <a:pt x="0" y="0"/>
                </a:moveTo>
                <a:lnTo>
                  <a:pt x="8191500" y="0"/>
                </a:lnTo>
              </a:path>
            </a:pathLst>
          </a:custGeom>
          <a:ln w="6096">
            <a:solidFill>
              <a:srgbClr val="888A8E"/>
            </a:solidFill>
          </a:ln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916941" y="516955"/>
            <a:ext cx="10946427" cy="426463"/>
          </a:xfrm>
          <a:prstGeom prst="rect">
            <a:avLst/>
          </a:prstGeom>
        </p:spPr>
        <p:txBody>
          <a:bodyPr vert="horz" wrap="square" lIns="0" tIns="53975" rIns="0" bIns="0" rtlCol="0">
            <a:spAutoFit/>
          </a:bodyPr>
          <a:lstStyle/>
          <a:p>
            <a:pPr marL="12700" marR="5080" algn="ctr">
              <a:lnSpc>
                <a:spcPts val="2590"/>
              </a:lnSpc>
              <a:spcBef>
                <a:spcPts val="425"/>
              </a:spcBef>
            </a:pPr>
            <a:r>
              <a:rPr sz="3600" spc="-5" dirty="0"/>
              <a:t>Member </a:t>
            </a:r>
            <a:r>
              <a:rPr sz="3600" spc="-10" dirty="0"/>
              <a:t>Applicant Acceptance </a:t>
            </a:r>
            <a:r>
              <a:rPr sz="3600" spc="-5" dirty="0"/>
              <a:t>via</a:t>
            </a:r>
            <a:r>
              <a:rPr sz="3600" spc="-25" dirty="0"/>
              <a:t> </a:t>
            </a:r>
            <a:r>
              <a:rPr sz="3600" spc="-15" dirty="0"/>
              <a:t>Invitation</a:t>
            </a:r>
          </a:p>
        </p:txBody>
      </p:sp>
      <p:sp>
        <p:nvSpPr>
          <p:cNvPr id="4" name="object 4"/>
          <p:cNvSpPr/>
          <p:nvPr/>
        </p:nvSpPr>
        <p:spPr>
          <a:xfrm>
            <a:off x="885444" y="1371600"/>
            <a:ext cx="7848599" cy="4805171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5" name="object 5"/>
          <p:cNvSpPr txBox="1"/>
          <p:nvPr/>
        </p:nvSpPr>
        <p:spPr>
          <a:xfrm>
            <a:off x="9137767" y="1483737"/>
            <a:ext cx="2762885" cy="194563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1800" spc="-10" dirty="0">
                <a:solidFill>
                  <a:srgbClr val="4D4D4D"/>
                </a:solidFill>
                <a:latin typeface="Calibri"/>
                <a:cs typeface="Calibri"/>
              </a:rPr>
              <a:t>Enter applicant’s </a:t>
            </a:r>
            <a:r>
              <a:rPr sz="1800" spc="-15" dirty="0">
                <a:solidFill>
                  <a:srgbClr val="4D4D4D"/>
                </a:solidFill>
                <a:latin typeface="Calibri"/>
                <a:cs typeface="Calibri"/>
              </a:rPr>
              <a:t>data </a:t>
            </a:r>
            <a:r>
              <a:rPr sz="1800" dirty="0">
                <a:solidFill>
                  <a:srgbClr val="4D4D4D"/>
                </a:solidFill>
                <a:latin typeface="Calibri"/>
                <a:cs typeface="Calibri"/>
              </a:rPr>
              <a:t>and  </a:t>
            </a:r>
            <a:r>
              <a:rPr sz="1800" spc="-5" dirty="0">
                <a:solidFill>
                  <a:srgbClr val="4D4D4D"/>
                </a:solidFill>
                <a:latin typeface="Calibri"/>
                <a:cs typeface="Calibri"/>
              </a:rPr>
              <a:t>select the </a:t>
            </a:r>
            <a:r>
              <a:rPr sz="1800" i="1" spc="-5" dirty="0">
                <a:solidFill>
                  <a:srgbClr val="4D4D4D"/>
                </a:solidFill>
                <a:latin typeface="Calibri"/>
                <a:cs typeface="Calibri"/>
              </a:rPr>
              <a:t>Program </a:t>
            </a:r>
            <a:r>
              <a:rPr sz="1800" i="1" spc="-30" dirty="0">
                <a:solidFill>
                  <a:srgbClr val="4D4D4D"/>
                </a:solidFill>
                <a:latin typeface="Calibri"/>
                <a:cs typeface="Calibri"/>
              </a:rPr>
              <a:t>Year</a:t>
            </a:r>
            <a:r>
              <a:rPr sz="1800" spc="-30" dirty="0">
                <a:solidFill>
                  <a:srgbClr val="4D4D4D"/>
                </a:solidFill>
                <a:latin typeface="Calibri"/>
                <a:cs typeface="Calibri"/>
              </a:rPr>
              <a:t>,  </a:t>
            </a:r>
            <a:r>
              <a:rPr sz="1800" i="1" spc="-5" dirty="0">
                <a:solidFill>
                  <a:srgbClr val="4D4D4D"/>
                </a:solidFill>
                <a:latin typeface="Calibri"/>
                <a:cs typeface="Calibri"/>
              </a:rPr>
              <a:t>Program Title</a:t>
            </a:r>
            <a:r>
              <a:rPr sz="1800" spc="-5" dirty="0">
                <a:solidFill>
                  <a:srgbClr val="4D4D4D"/>
                </a:solidFill>
                <a:latin typeface="Calibri"/>
                <a:cs typeface="Calibri"/>
              </a:rPr>
              <a:t>, </a:t>
            </a:r>
            <a:r>
              <a:rPr sz="1800" dirty="0">
                <a:solidFill>
                  <a:srgbClr val="4D4D4D"/>
                </a:solidFill>
                <a:latin typeface="Calibri"/>
                <a:cs typeface="Calibri"/>
              </a:rPr>
              <a:t>and </a:t>
            </a:r>
            <a:r>
              <a:rPr sz="1800" i="1" spc="-5" dirty="0">
                <a:solidFill>
                  <a:srgbClr val="4D4D4D"/>
                </a:solidFill>
                <a:latin typeface="Calibri"/>
                <a:cs typeface="Calibri"/>
              </a:rPr>
              <a:t>Service  </a:t>
            </a:r>
            <a:r>
              <a:rPr sz="1800" i="1" spc="-10" dirty="0">
                <a:solidFill>
                  <a:srgbClr val="4D4D4D"/>
                </a:solidFill>
                <a:latin typeface="Calibri"/>
                <a:cs typeface="Calibri"/>
              </a:rPr>
              <a:t>Location </a:t>
            </a:r>
            <a:r>
              <a:rPr sz="1800" spc="-10" dirty="0">
                <a:solidFill>
                  <a:srgbClr val="4D4D4D"/>
                </a:solidFill>
                <a:latin typeface="Calibri"/>
                <a:cs typeface="Calibri"/>
              </a:rPr>
              <a:t>from </a:t>
            </a:r>
            <a:r>
              <a:rPr sz="1800" spc="-5" dirty="0">
                <a:solidFill>
                  <a:srgbClr val="4D4D4D"/>
                </a:solidFill>
                <a:latin typeface="Calibri"/>
                <a:cs typeface="Calibri"/>
              </a:rPr>
              <a:t>the </a:t>
            </a:r>
            <a:r>
              <a:rPr sz="1800" spc="-10" dirty="0">
                <a:solidFill>
                  <a:srgbClr val="4D4D4D"/>
                </a:solidFill>
                <a:latin typeface="Calibri"/>
                <a:cs typeface="Calibri"/>
              </a:rPr>
              <a:t>drop-down  lists. </a:t>
            </a:r>
            <a:r>
              <a:rPr sz="1800" b="1" i="1" spc="-10" dirty="0">
                <a:solidFill>
                  <a:srgbClr val="4D4D4D"/>
                </a:solidFill>
                <a:latin typeface="Calibri"/>
                <a:cs typeface="Calibri"/>
              </a:rPr>
              <a:t>Important: </a:t>
            </a:r>
            <a:r>
              <a:rPr sz="1800" b="1" i="1" spc="-15" dirty="0">
                <a:solidFill>
                  <a:srgbClr val="4D4D4D"/>
                </a:solidFill>
                <a:latin typeface="Calibri"/>
                <a:cs typeface="Calibri"/>
              </a:rPr>
              <a:t>make </a:t>
            </a:r>
            <a:r>
              <a:rPr sz="1800" b="1" i="1" spc="-5" dirty="0">
                <a:solidFill>
                  <a:srgbClr val="4D4D4D"/>
                </a:solidFill>
                <a:latin typeface="Calibri"/>
                <a:cs typeface="Calibri"/>
              </a:rPr>
              <a:t>sure  this information </a:t>
            </a:r>
            <a:r>
              <a:rPr sz="1800" b="1" i="1" dirty="0">
                <a:solidFill>
                  <a:srgbClr val="4D4D4D"/>
                </a:solidFill>
                <a:latin typeface="Calibri"/>
                <a:cs typeface="Calibri"/>
              </a:rPr>
              <a:t>is </a:t>
            </a:r>
            <a:r>
              <a:rPr sz="1800" b="1" i="1" spc="-5" dirty="0">
                <a:solidFill>
                  <a:srgbClr val="4D4D4D"/>
                </a:solidFill>
                <a:latin typeface="Calibri"/>
                <a:cs typeface="Calibri"/>
              </a:rPr>
              <a:t>entered  </a:t>
            </a:r>
            <a:r>
              <a:rPr sz="1800" b="1" i="1" spc="-10" dirty="0">
                <a:solidFill>
                  <a:srgbClr val="4D4D4D"/>
                </a:solidFill>
                <a:latin typeface="Calibri"/>
                <a:cs typeface="Calibri"/>
              </a:rPr>
              <a:t>correctly.</a:t>
            </a:r>
            <a:endParaRPr sz="1800" dirty="0">
              <a:latin typeface="Calibri"/>
              <a:cs typeface="Calibri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2590800" y="3587496"/>
            <a:ext cx="6143625" cy="2207260"/>
          </a:xfrm>
          <a:custGeom>
            <a:avLst/>
            <a:gdLst/>
            <a:ahLst/>
            <a:cxnLst/>
            <a:rect l="l" t="t" r="r" b="b"/>
            <a:pathLst>
              <a:path w="6143625" h="2207260">
                <a:moveTo>
                  <a:pt x="0" y="0"/>
                </a:moveTo>
                <a:lnTo>
                  <a:pt x="6143244" y="0"/>
                </a:lnTo>
                <a:lnTo>
                  <a:pt x="6143244" y="2206752"/>
                </a:lnTo>
                <a:lnTo>
                  <a:pt x="0" y="2206752"/>
                </a:lnTo>
                <a:lnTo>
                  <a:pt x="0" y="0"/>
                </a:lnTo>
                <a:close/>
              </a:path>
            </a:pathLst>
          </a:custGeom>
          <a:ln w="57912">
            <a:solidFill>
              <a:srgbClr val="C00000"/>
            </a:solidFill>
          </a:ln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7" name="object 7"/>
          <p:cNvSpPr/>
          <p:nvPr/>
        </p:nvSpPr>
        <p:spPr>
          <a:xfrm>
            <a:off x="8738592" y="3459605"/>
            <a:ext cx="1656080" cy="576580"/>
          </a:xfrm>
          <a:custGeom>
            <a:avLst/>
            <a:gdLst/>
            <a:ahLst/>
            <a:cxnLst/>
            <a:rect l="l" t="t" r="r" b="b"/>
            <a:pathLst>
              <a:path w="1656079" h="576579">
                <a:moveTo>
                  <a:pt x="0" y="575284"/>
                </a:moveTo>
                <a:lnTo>
                  <a:pt x="1651114" y="576503"/>
                </a:lnTo>
                <a:lnTo>
                  <a:pt x="1655787" y="0"/>
                </a:lnTo>
              </a:path>
            </a:pathLst>
          </a:custGeom>
          <a:ln w="57912">
            <a:solidFill>
              <a:srgbClr val="C00000"/>
            </a:solidFill>
          </a:ln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8" name="object 8"/>
          <p:cNvSpPr/>
          <p:nvPr/>
        </p:nvSpPr>
        <p:spPr>
          <a:xfrm>
            <a:off x="10307267" y="3314829"/>
            <a:ext cx="173990" cy="174625"/>
          </a:xfrm>
          <a:custGeom>
            <a:avLst/>
            <a:gdLst/>
            <a:ahLst/>
            <a:cxnLst/>
            <a:rect l="l" t="t" r="r" b="b"/>
            <a:pathLst>
              <a:path w="173990" h="174625">
                <a:moveTo>
                  <a:pt x="88277" y="0"/>
                </a:moveTo>
                <a:lnTo>
                  <a:pt x="0" y="173024"/>
                </a:lnTo>
                <a:lnTo>
                  <a:pt x="173736" y="174434"/>
                </a:lnTo>
                <a:lnTo>
                  <a:pt x="88277" y="0"/>
                </a:lnTo>
                <a:close/>
              </a:path>
            </a:pathLst>
          </a:custGeom>
          <a:solidFill>
            <a:srgbClr val="C00000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9" name="object 9"/>
          <p:cNvSpPr txBox="1"/>
          <p:nvPr/>
        </p:nvSpPr>
        <p:spPr>
          <a:xfrm>
            <a:off x="9264949" y="4443596"/>
            <a:ext cx="2598420" cy="16713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1800" spc="-5" dirty="0">
                <a:solidFill>
                  <a:srgbClr val="4D4D4D"/>
                </a:solidFill>
                <a:latin typeface="Calibri"/>
                <a:cs typeface="Calibri"/>
              </a:rPr>
              <a:t>Click </a:t>
            </a:r>
            <a:r>
              <a:rPr sz="1800" b="1" dirty="0">
                <a:solidFill>
                  <a:srgbClr val="4D4D4D"/>
                </a:solidFill>
                <a:latin typeface="Calibri"/>
                <a:cs typeface="Calibri"/>
              </a:rPr>
              <a:t>add another </a:t>
            </a:r>
            <a:r>
              <a:rPr sz="1800" spc="-10" dirty="0">
                <a:solidFill>
                  <a:srgbClr val="4D4D4D"/>
                </a:solidFill>
                <a:latin typeface="Calibri"/>
                <a:cs typeface="Calibri"/>
              </a:rPr>
              <a:t>button</a:t>
            </a:r>
            <a:r>
              <a:rPr sz="1800" spc="-100" dirty="0">
                <a:solidFill>
                  <a:srgbClr val="4D4D4D"/>
                </a:solidFill>
                <a:latin typeface="Calibri"/>
                <a:cs typeface="Calibri"/>
              </a:rPr>
              <a:t> </a:t>
            </a:r>
            <a:r>
              <a:rPr sz="1800" spc="-10" dirty="0">
                <a:solidFill>
                  <a:srgbClr val="4D4D4D"/>
                </a:solidFill>
                <a:latin typeface="Calibri"/>
                <a:cs typeface="Calibri"/>
              </a:rPr>
              <a:t>to  </a:t>
            </a:r>
            <a:r>
              <a:rPr sz="1800" dirty="0">
                <a:solidFill>
                  <a:srgbClr val="4D4D4D"/>
                </a:solidFill>
                <a:latin typeface="Calibri"/>
                <a:cs typeface="Calibri"/>
              </a:rPr>
              <a:t>send </a:t>
            </a:r>
            <a:r>
              <a:rPr sz="1800" spc="-5" dirty="0">
                <a:solidFill>
                  <a:srgbClr val="4D4D4D"/>
                </a:solidFill>
                <a:latin typeface="Calibri"/>
                <a:cs typeface="Calibri"/>
              </a:rPr>
              <a:t>the </a:t>
            </a:r>
            <a:r>
              <a:rPr sz="1800" spc="-10" dirty="0">
                <a:solidFill>
                  <a:srgbClr val="4D4D4D"/>
                </a:solidFill>
                <a:latin typeface="Calibri"/>
                <a:cs typeface="Calibri"/>
              </a:rPr>
              <a:t>current invitation  </a:t>
            </a:r>
            <a:r>
              <a:rPr sz="1800" dirty="0">
                <a:solidFill>
                  <a:srgbClr val="4D4D4D"/>
                </a:solidFill>
                <a:latin typeface="Calibri"/>
                <a:cs typeface="Calibri"/>
              </a:rPr>
              <a:t>and </a:t>
            </a:r>
            <a:r>
              <a:rPr sz="1800" spc="-10" dirty="0">
                <a:solidFill>
                  <a:srgbClr val="4D4D4D"/>
                </a:solidFill>
                <a:latin typeface="Calibri"/>
                <a:cs typeface="Calibri"/>
              </a:rPr>
              <a:t>enter</a:t>
            </a:r>
            <a:r>
              <a:rPr sz="1800" dirty="0">
                <a:solidFill>
                  <a:srgbClr val="4D4D4D"/>
                </a:solidFill>
                <a:latin typeface="Calibri"/>
                <a:cs typeface="Calibri"/>
              </a:rPr>
              <a:t> </a:t>
            </a:r>
            <a:r>
              <a:rPr sz="1800" spc="-25" dirty="0">
                <a:solidFill>
                  <a:srgbClr val="4D4D4D"/>
                </a:solidFill>
                <a:latin typeface="Calibri"/>
                <a:cs typeface="Calibri"/>
              </a:rPr>
              <a:t>another.</a:t>
            </a:r>
            <a:endParaRPr sz="1800" dirty="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30"/>
              </a:spcBef>
            </a:pPr>
            <a:endParaRPr sz="1850" dirty="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sz="1800" spc="-5" dirty="0">
                <a:solidFill>
                  <a:srgbClr val="4D4D4D"/>
                </a:solidFill>
                <a:latin typeface="Calibri"/>
                <a:cs typeface="Calibri"/>
              </a:rPr>
              <a:t>Click </a:t>
            </a:r>
            <a:r>
              <a:rPr sz="1800" b="1" spc="-10" dirty="0">
                <a:solidFill>
                  <a:srgbClr val="4D4D4D"/>
                </a:solidFill>
                <a:latin typeface="Calibri"/>
                <a:cs typeface="Calibri"/>
              </a:rPr>
              <a:t>save </a:t>
            </a:r>
            <a:r>
              <a:rPr sz="1800" spc="-10" dirty="0">
                <a:solidFill>
                  <a:srgbClr val="4D4D4D"/>
                </a:solidFill>
                <a:latin typeface="Calibri"/>
                <a:cs typeface="Calibri"/>
              </a:rPr>
              <a:t>button </a:t>
            </a:r>
            <a:r>
              <a:rPr sz="1800" dirty="0">
                <a:solidFill>
                  <a:srgbClr val="4D4D4D"/>
                </a:solidFill>
                <a:latin typeface="Calibri"/>
                <a:cs typeface="Calibri"/>
              </a:rPr>
              <a:t>and</a:t>
            </a:r>
            <a:r>
              <a:rPr sz="1800" spc="-5" dirty="0">
                <a:solidFill>
                  <a:srgbClr val="4D4D4D"/>
                </a:solidFill>
                <a:latin typeface="Calibri"/>
                <a:cs typeface="Calibri"/>
              </a:rPr>
              <a:t> then</a:t>
            </a:r>
            <a:endParaRPr sz="1800" dirty="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</a:pPr>
            <a:r>
              <a:rPr sz="1800" b="1" dirty="0">
                <a:solidFill>
                  <a:srgbClr val="4D4D4D"/>
                </a:solidFill>
                <a:latin typeface="Calibri"/>
                <a:cs typeface="Calibri"/>
              </a:rPr>
              <a:t>send </a:t>
            </a:r>
            <a:r>
              <a:rPr sz="1800" spc="-10" dirty="0">
                <a:solidFill>
                  <a:srgbClr val="4D4D4D"/>
                </a:solidFill>
                <a:latin typeface="Calibri"/>
                <a:cs typeface="Calibri"/>
              </a:rPr>
              <a:t>to complete </a:t>
            </a:r>
            <a:r>
              <a:rPr sz="1800" spc="-5" dirty="0">
                <a:solidFill>
                  <a:srgbClr val="4D4D4D"/>
                </a:solidFill>
                <a:latin typeface="Calibri"/>
                <a:cs typeface="Calibri"/>
              </a:rPr>
              <a:t>the</a:t>
            </a:r>
            <a:endParaRPr sz="1800" dirty="0">
              <a:latin typeface="Calibri"/>
              <a:cs typeface="Calibri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9264949" y="6089516"/>
            <a:ext cx="2351405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1800" spc="-10" dirty="0">
                <a:solidFill>
                  <a:srgbClr val="4D4D4D"/>
                </a:solidFill>
                <a:latin typeface="Calibri"/>
                <a:cs typeface="Calibri"/>
              </a:rPr>
              <a:t>invitation. </a:t>
            </a:r>
            <a:r>
              <a:rPr sz="1800" spc="-5" dirty="0">
                <a:solidFill>
                  <a:srgbClr val="4D4D4D"/>
                </a:solidFill>
                <a:latin typeface="Calibri"/>
                <a:cs typeface="Calibri"/>
              </a:rPr>
              <a:t>The applicant  will </a:t>
            </a:r>
            <a:r>
              <a:rPr sz="1800" dirty="0">
                <a:solidFill>
                  <a:srgbClr val="4D4D4D"/>
                </a:solidFill>
                <a:latin typeface="Calibri"/>
                <a:cs typeface="Calibri"/>
              </a:rPr>
              <a:t>be </a:t>
            </a:r>
            <a:r>
              <a:rPr sz="1800" spc="-5" dirty="0">
                <a:solidFill>
                  <a:srgbClr val="4D4D4D"/>
                </a:solidFill>
                <a:latin typeface="Calibri"/>
                <a:cs typeface="Calibri"/>
              </a:rPr>
              <a:t>notified via</a:t>
            </a:r>
            <a:r>
              <a:rPr sz="1800" spc="10" dirty="0">
                <a:solidFill>
                  <a:srgbClr val="4D4D4D"/>
                </a:solidFill>
                <a:latin typeface="Calibri"/>
                <a:cs typeface="Calibri"/>
              </a:rPr>
              <a:t> </a:t>
            </a:r>
            <a:r>
              <a:rPr sz="1800" spc="-5" dirty="0">
                <a:solidFill>
                  <a:srgbClr val="4D4D4D"/>
                </a:solidFill>
                <a:latin typeface="Calibri"/>
                <a:cs typeface="Calibri"/>
              </a:rPr>
              <a:t>email.</a:t>
            </a:r>
            <a:endParaRPr sz="1800" dirty="0">
              <a:latin typeface="Calibri"/>
              <a:cs typeface="Calibri"/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7315200" y="5768340"/>
            <a:ext cx="1325880" cy="285115"/>
          </a:xfrm>
          <a:custGeom>
            <a:avLst/>
            <a:gdLst/>
            <a:ahLst/>
            <a:cxnLst/>
            <a:rect l="l" t="t" r="r" b="b"/>
            <a:pathLst>
              <a:path w="1325879" h="285114">
                <a:moveTo>
                  <a:pt x="0" y="0"/>
                </a:moveTo>
                <a:lnTo>
                  <a:pt x="1325879" y="0"/>
                </a:lnTo>
                <a:lnTo>
                  <a:pt x="1325879" y="284988"/>
                </a:lnTo>
                <a:lnTo>
                  <a:pt x="0" y="284988"/>
                </a:lnTo>
                <a:lnTo>
                  <a:pt x="0" y="0"/>
                </a:lnTo>
                <a:close/>
              </a:path>
            </a:pathLst>
          </a:custGeom>
          <a:ln w="57912">
            <a:solidFill>
              <a:srgbClr val="C00000"/>
            </a:solidFill>
          </a:ln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2" name="object 12"/>
          <p:cNvSpPr/>
          <p:nvPr/>
        </p:nvSpPr>
        <p:spPr>
          <a:xfrm>
            <a:off x="8664202" y="5931499"/>
            <a:ext cx="407670" cy="3175"/>
          </a:xfrm>
          <a:custGeom>
            <a:avLst/>
            <a:gdLst/>
            <a:ahLst/>
            <a:cxnLst/>
            <a:rect l="l" t="t" r="r" b="b"/>
            <a:pathLst>
              <a:path w="407670" h="3175">
                <a:moveTo>
                  <a:pt x="-28955" y="1428"/>
                </a:moveTo>
                <a:lnTo>
                  <a:pt x="436283" y="1428"/>
                </a:lnTo>
              </a:path>
            </a:pathLst>
          </a:custGeom>
          <a:ln w="60769">
            <a:solidFill>
              <a:srgbClr val="C00000"/>
            </a:solidFill>
          </a:ln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3" name="object 13"/>
          <p:cNvSpPr/>
          <p:nvPr/>
        </p:nvSpPr>
        <p:spPr>
          <a:xfrm>
            <a:off x="9041975" y="5844825"/>
            <a:ext cx="174625" cy="173990"/>
          </a:xfrm>
          <a:custGeom>
            <a:avLst/>
            <a:gdLst/>
            <a:ahLst/>
            <a:cxnLst/>
            <a:rect l="l" t="t" r="r" b="b"/>
            <a:pathLst>
              <a:path w="174625" h="173989">
                <a:moveTo>
                  <a:pt x="0" y="0"/>
                </a:moveTo>
                <a:lnTo>
                  <a:pt x="1206" y="173736"/>
                </a:lnTo>
                <a:lnTo>
                  <a:pt x="174332" y="85648"/>
                </a:lnTo>
                <a:lnTo>
                  <a:pt x="0" y="0"/>
                </a:lnTo>
                <a:close/>
              </a:path>
            </a:pathLst>
          </a:custGeom>
          <a:solidFill>
            <a:srgbClr val="C00000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4" name="object 14"/>
          <p:cNvSpPr txBox="1"/>
          <p:nvPr/>
        </p:nvSpPr>
        <p:spPr>
          <a:xfrm>
            <a:off x="262254" y="6453188"/>
            <a:ext cx="83820" cy="1625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900" b="1" dirty="0">
                <a:solidFill>
                  <a:srgbClr val="FFFFFF"/>
                </a:solidFill>
                <a:latin typeface="Calibri"/>
                <a:cs typeface="Calibri"/>
              </a:rPr>
              <a:t>9</a:t>
            </a:r>
            <a:endParaRPr sz="900" dirty="0">
              <a:latin typeface="Calibri"/>
              <a:cs typeface="Calibri"/>
            </a:endParaRPr>
          </a:p>
        </p:txBody>
      </p:sp>
    </p:spTree>
  </p:cSld>
  <p:clrMapOvr>
    <a:masterClrMapping/>
  </p:clrMapOvr>
  <p:transition spd="med">
    <p:fade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Cover 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141</TotalTime>
  <Words>1535</Words>
  <Application>Microsoft Office PowerPoint</Application>
  <PresentationFormat>Widescreen</PresentationFormat>
  <Paragraphs>215</Paragraphs>
  <Slides>32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32</vt:i4>
      </vt:variant>
    </vt:vector>
  </HeadingPairs>
  <TitlesOfParts>
    <vt:vector size="39" baseType="lpstr">
      <vt:lpstr>Arial</vt:lpstr>
      <vt:lpstr>Calibri</vt:lpstr>
      <vt:lpstr>Calibri Light</vt:lpstr>
      <vt:lpstr>Times New Roman</vt:lpstr>
      <vt:lpstr>Wingdings</vt:lpstr>
      <vt:lpstr>Office Theme</vt:lpstr>
      <vt:lpstr>Cover Master</vt:lpstr>
      <vt:lpstr>AmeriCorps Member Enrollment:  Enrollment Process Guide</vt:lpstr>
      <vt:lpstr>Overview</vt:lpstr>
      <vt:lpstr>Prior to Enrollment: Service Opportunity Listings</vt:lpstr>
      <vt:lpstr>Prior to Enrollment: Receiving Member Applications</vt:lpstr>
      <vt:lpstr>PowerPoint Presentation</vt:lpstr>
      <vt:lpstr>Member Enrollment Process Flowchart</vt:lpstr>
      <vt:lpstr>Phase 1: Initiating Pre-Enrollment</vt:lpstr>
      <vt:lpstr>Member Applicant Acceptance: My AmeriCorps Application</vt:lpstr>
      <vt:lpstr>Member Applicant Acceptance via Invitation</vt:lpstr>
      <vt:lpstr>Member Applicant Invitation Bulk Upload Option</vt:lpstr>
      <vt:lpstr>Member Applicant Receives Invitation</vt:lpstr>
      <vt:lpstr>Member Applicant Enrollment Form</vt:lpstr>
      <vt:lpstr>Member Applicant Enrollment Form</vt:lpstr>
      <vt:lpstr>Phase 2:Verifying SSN and Citizenship Eligibility </vt:lpstr>
      <vt:lpstr>PowerPoint Presentation</vt:lpstr>
      <vt:lpstr>SSN &amp; Citizenship Verification Status Types</vt:lpstr>
      <vt:lpstr>PowerPoint Presentation</vt:lpstr>
      <vt:lpstr>PowerPoint Presentation</vt:lpstr>
      <vt:lpstr>Manual Verification Outcomes</vt:lpstr>
      <vt:lpstr>Phase 3: Completing the MyAmeriCorps Enrollment Form (eGrants)</vt:lpstr>
      <vt:lpstr>Completing Enrollment Form Fields</vt:lpstr>
      <vt:lpstr>PowerPoint Presentation</vt:lpstr>
      <vt:lpstr>Phase 4: Finalizing Enrollment (eGrants)</vt:lpstr>
      <vt:lpstr>Completing Member Applicant Placement Info</vt:lpstr>
      <vt:lpstr>PowerPoint Presentation</vt:lpstr>
      <vt:lpstr>Partial Ed Award Acknowledgement – Program View</vt:lpstr>
      <vt:lpstr>Partial Ed Award Acknowledgement – Member Applicant View</vt:lpstr>
      <vt:lpstr>Partial Ed Award Acknowledgement – Member Applicant View</vt:lpstr>
      <vt:lpstr>PowerPoint Presentation</vt:lpstr>
      <vt:lpstr>PowerPoint Presentation</vt:lpstr>
      <vt:lpstr>Calculating 8 Calendar Days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AmeriCorps Member Enrollment:  Enrollment Process Guide</dc:title>
  <dc:creator>Ciotti, Matthew (OCFS)</dc:creator>
  <cp:lastModifiedBy>Stevens, Michael (OCFS)</cp:lastModifiedBy>
  <cp:revision>8</cp:revision>
  <dcterms:created xsi:type="dcterms:W3CDTF">2019-09-27T13:32:11Z</dcterms:created>
  <dcterms:modified xsi:type="dcterms:W3CDTF">2019-10-03T14:53:09Z</dcterms:modified>
</cp:coreProperties>
</file>