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4"/>
    <p:sldMasterId id="2147483660" r:id="rId5"/>
    <p:sldMasterId id="2147483674" r:id="rId6"/>
  </p:sldMasterIdLst>
  <p:notesMasterIdLst>
    <p:notesMasterId r:id="rId25"/>
  </p:notesMasterIdLst>
  <p:handoutMasterIdLst>
    <p:handoutMasterId r:id="rId26"/>
  </p:handoutMasterIdLst>
  <p:sldIdLst>
    <p:sldId id="256" r:id="rId7"/>
    <p:sldId id="260" r:id="rId8"/>
    <p:sldId id="268" r:id="rId9"/>
    <p:sldId id="299" r:id="rId10"/>
    <p:sldId id="300" r:id="rId11"/>
    <p:sldId id="301" r:id="rId12"/>
    <p:sldId id="303" r:id="rId13"/>
    <p:sldId id="293" r:id="rId14"/>
    <p:sldId id="304" r:id="rId15"/>
    <p:sldId id="291" r:id="rId16"/>
    <p:sldId id="297" r:id="rId17"/>
    <p:sldId id="298" r:id="rId18"/>
    <p:sldId id="294" r:id="rId19"/>
    <p:sldId id="276" r:id="rId20"/>
    <p:sldId id="283" r:id="rId21"/>
    <p:sldId id="277" r:id="rId22"/>
    <p:sldId id="278" r:id="rId23"/>
    <p:sldId id="284" r:id="rId24"/>
  </p:sldIdLst>
  <p:sldSz cx="9144000" cy="5143500" type="screen16x9"/>
  <p:notesSz cx="7010400" cy="92964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hen, Linda (OCFS)" initials="LJ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261"/>
    <a:srgbClr val="553278"/>
    <a:srgbClr val="002D73"/>
    <a:srgbClr val="646569"/>
    <a:srgbClr val="007681"/>
    <a:srgbClr val="4589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8" autoAdjust="0"/>
    <p:restoredTop sz="69481" autoAdjust="0"/>
  </p:normalViewPr>
  <p:slideViewPr>
    <p:cSldViewPr>
      <p:cViewPr varScale="1">
        <p:scale>
          <a:sx n="82" d="100"/>
          <a:sy n="82" d="100"/>
        </p:scale>
        <p:origin x="1266" y="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9" d="100"/>
          <a:sy n="99" d="100"/>
        </p:scale>
        <p:origin x="-3540"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5F6D769-C827-4AD4-92C6-AC98E5D1CDA6}" type="datetimeFigureOut">
              <a:rPr lang="en-US" smtClean="0"/>
              <a:t>12/12/2019</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7E77F90-09C8-4439-974F-99761AFA4FA4}" type="slidenum">
              <a:rPr lang="en-US" smtClean="0"/>
              <a:t>‹#›</a:t>
            </a:fld>
            <a:endParaRPr lang="en-US" dirty="0"/>
          </a:p>
        </p:txBody>
      </p:sp>
    </p:spTree>
    <p:extLst>
      <p:ext uri="{BB962C8B-B14F-4D97-AF65-F5344CB8AC3E}">
        <p14:creationId xmlns:p14="http://schemas.microsoft.com/office/powerpoint/2010/main" val="34440426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F2C164A-7038-42D0-953C-2EB4816D4C81}" type="datetimeFigureOut">
              <a:rPr lang="en-US" smtClean="0"/>
              <a:t>12/12/2019</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DA9C80-B631-4EC4-8253-F63CFD0157DF}" type="slidenum">
              <a:rPr lang="en-US" smtClean="0"/>
              <a:t>‹#›</a:t>
            </a:fld>
            <a:endParaRPr lang="en-US" dirty="0"/>
          </a:p>
        </p:txBody>
      </p:sp>
    </p:spTree>
    <p:extLst>
      <p:ext uri="{BB962C8B-B14F-4D97-AF65-F5344CB8AC3E}">
        <p14:creationId xmlns:p14="http://schemas.microsoft.com/office/powerpoint/2010/main" val="1943357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a:t>
            </a:fld>
            <a:endParaRPr lang="en-US" dirty="0"/>
          </a:p>
        </p:txBody>
      </p:sp>
    </p:spTree>
    <p:extLst>
      <p:ext uri="{BB962C8B-B14F-4D97-AF65-F5344CB8AC3E}">
        <p14:creationId xmlns:p14="http://schemas.microsoft.com/office/powerpoint/2010/main" val="274018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“On Time Every Time”</a:t>
            </a:r>
          </a:p>
          <a:p>
            <a:r>
              <a:rPr lang="en-US" dirty="0"/>
              <a:t>Signing off on NSOPW </a:t>
            </a:r>
          </a:p>
          <a:p>
            <a:r>
              <a:rPr lang="en-US" dirty="0"/>
              <a:t>Name/photos </a:t>
            </a:r>
          </a:p>
          <a:p>
            <a:r>
              <a:rPr lang="en-US" dirty="0"/>
              <a:t>Certifying that the individual hits are not associated with AmeriCorps member or staff </a:t>
            </a:r>
          </a:p>
        </p:txBody>
      </p:sp>
      <p:sp>
        <p:nvSpPr>
          <p:cNvPr id="4" name="Slide Number Placeholder 3"/>
          <p:cNvSpPr>
            <a:spLocks noGrp="1"/>
          </p:cNvSpPr>
          <p:nvPr>
            <p:ph type="sldNum" sz="quarter" idx="5"/>
          </p:nvPr>
        </p:nvSpPr>
        <p:spPr/>
        <p:txBody>
          <a:bodyPr/>
          <a:lstStyle/>
          <a:p>
            <a:fld id="{F6DA9C80-B631-4EC4-8253-F63CFD0157DF}" type="slidenum">
              <a:rPr lang="en-US" smtClean="0"/>
              <a:t>14</a:t>
            </a:fld>
            <a:endParaRPr lang="en-US" dirty="0"/>
          </a:p>
        </p:txBody>
      </p:sp>
    </p:spTree>
    <p:extLst>
      <p:ext uri="{BB962C8B-B14F-4D97-AF65-F5344CB8AC3E}">
        <p14:creationId xmlns:p14="http://schemas.microsoft.com/office/powerpoint/2010/main" val="567530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t>15</a:t>
            </a:fld>
            <a:endParaRPr lang="en-US" dirty="0"/>
          </a:p>
        </p:txBody>
      </p:sp>
    </p:spTree>
    <p:extLst>
      <p:ext uri="{BB962C8B-B14F-4D97-AF65-F5344CB8AC3E}">
        <p14:creationId xmlns:p14="http://schemas.microsoft.com/office/powerpoint/2010/main" val="598011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endParaRPr lang="en-US" dirty="0"/>
          </a:p>
          <a:p>
            <a:r>
              <a:rPr lang="en-US" dirty="0"/>
              <a:t>ENSURE that you are continuously monitoring and updating member background checks from previous years</a:t>
            </a:r>
          </a:p>
        </p:txBody>
      </p:sp>
      <p:sp>
        <p:nvSpPr>
          <p:cNvPr id="4" name="Slide Number Placeholder 3"/>
          <p:cNvSpPr>
            <a:spLocks noGrp="1"/>
          </p:cNvSpPr>
          <p:nvPr>
            <p:ph type="sldNum" sz="quarter" idx="5"/>
          </p:nvPr>
        </p:nvSpPr>
        <p:spPr/>
        <p:txBody>
          <a:bodyPr/>
          <a:lstStyle/>
          <a:p>
            <a:fld id="{F6DA9C80-B631-4EC4-8253-F63CFD0157DF}" type="slidenum">
              <a:rPr lang="en-US" smtClean="0"/>
              <a:t>16</a:t>
            </a:fld>
            <a:endParaRPr lang="en-US" dirty="0"/>
          </a:p>
        </p:txBody>
      </p:sp>
    </p:spTree>
    <p:extLst>
      <p:ext uri="{BB962C8B-B14F-4D97-AF65-F5344CB8AC3E}">
        <p14:creationId xmlns:p14="http://schemas.microsoft.com/office/powerpoint/2010/main" val="4084025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17</a:t>
            </a:fld>
            <a:endParaRPr lang="en-US" dirty="0"/>
          </a:p>
        </p:txBody>
      </p:sp>
    </p:spTree>
    <p:extLst>
      <p:ext uri="{BB962C8B-B14F-4D97-AF65-F5344CB8AC3E}">
        <p14:creationId xmlns:p14="http://schemas.microsoft.com/office/powerpoint/2010/main" val="3473402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The corporation is continuously providing updated information/guidance on background check compliance </a:t>
            </a:r>
          </a:p>
        </p:txBody>
      </p:sp>
      <p:sp>
        <p:nvSpPr>
          <p:cNvPr id="4" name="Slide Number Placeholder 3"/>
          <p:cNvSpPr>
            <a:spLocks noGrp="1"/>
          </p:cNvSpPr>
          <p:nvPr>
            <p:ph type="sldNum" sz="quarter" idx="5"/>
          </p:nvPr>
        </p:nvSpPr>
        <p:spPr/>
        <p:txBody>
          <a:bodyPr/>
          <a:lstStyle/>
          <a:p>
            <a:fld id="{F6DA9C80-B631-4EC4-8253-F63CFD0157DF}" type="slidenum">
              <a:rPr lang="en-US" smtClean="0"/>
              <a:t>18</a:t>
            </a:fld>
            <a:endParaRPr lang="en-US" dirty="0"/>
          </a:p>
        </p:txBody>
      </p:sp>
    </p:spTree>
    <p:extLst>
      <p:ext uri="{BB962C8B-B14F-4D97-AF65-F5344CB8AC3E}">
        <p14:creationId xmlns:p14="http://schemas.microsoft.com/office/powerpoint/2010/main" val="455888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All programs should be aware of these requirements.</a:t>
            </a:r>
          </a:p>
          <a:p>
            <a:endParaRPr lang="en-US" dirty="0"/>
          </a:p>
          <a:p>
            <a:r>
              <a:rPr lang="en-US" dirty="0"/>
              <a:t>Individuals who are required to have a completed background check on file are:</a:t>
            </a:r>
          </a:p>
          <a:p>
            <a:endParaRPr lang="en-US" dirty="0"/>
          </a:p>
          <a:p>
            <a:r>
              <a:rPr lang="en-US" dirty="0"/>
              <a:t>-Those who receive a salary </a:t>
            </a:r>
          </a:p>
          <a:p>
            <a:r>
              <a:rPr lang="en-US" dirty="0"/>
              <a:t>-Those who receive an education award, living allowance or stipend under an AmeriCorps CNCS grant </a:t>
            </a:r>
          </a:p>
          <a:p>
            <a:endParaRPr lang="en-US" dirty="0"/>
          </a:p>
          <a:p>
            <a:r>
              <a:rPr lang="en-US" dirty="0"/>
              <a:t>EVEN if the individual doesn’t have access to vulnerable populations, these background checks must be completed prior, that is, prior to the start of employment or AmeriCorps service </a:t>
            </a:r>
          </a:p>
          <a:p>
            <a:endParaRPr lang="en-US" dirty="0"/>
          </a:p>
          <a:p>
            <a:r>
              <a:rPr lang="en-US" dirty="0"/>
              <a:t>The two-part check consists of:</a:t>
            </a:r>
          </a:p>
          <a:p>
            <a:r>
              <a:rPr lang="en-US" sz="1200" dirty="0">
                <a:solidFill>
                  <a:schemeClr val="tx1"/>
                </a:solidFill>
              </a:rPr>
              <a:t>	-NSOPW</a:t>
            </a:r>
          </a:p>
          <a:p>
            <a:r>
              <a:rPr lang="en-US" sz="1200" dirty="0">
                <a:solidFill>
                  <a:schemeClr val="tx1"/>
                </a:solidFill>
              </a:rPr>
              <a:t>	- State Check</a:t>
            </a:r>
          </a:p>
          <a:p>
            <a:endParaRPr lang="en-US" dirty="0"/>
          </a:p>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3</a:t>
            </a:fld>
            <a:endParaRPr lang="en-US" dirty="0"/>
          </a:p>
        </p:txBody>
      </p:sp>
    </p:spTree>
    <p:extLst>
      <p:ext uri="{BB962C8B-B14F-4D97-AF65-F5344CB8AC3E}">
        <p14:creationId xmlns:p14="http://schemas.microsoft.com/office/powerpoint/2010/main" val="1721950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FBI Check covers NYS check off NFF repository states (add link to NFF repository) </a:t>
            </a:r>
          </a:p>
        </p:txBody>
      </p:sp>
      <p:sp>
        <p:nvSpPr>
          <p:cNvPr id="4" name="Slide Number Placeholder 3"/>
          <p:cNvSpPr>
            <a:spLocks noGrp="1"/>
          </p:cNvSpPr>
          <p:nvPr>
            <p:ph type="sldNum" sz="quarter" idx="5"/>
          </p:nvPr>
        </p:nvSpPr>
        <p:spPr/>
        <p:txBody>
          <a:bodyPr/>
          <a:lstStyle/>
          <a:p>
            <a:fld id="{F6DA9C80-B631-4EC4-8253-F63CFD0157DF}" type="slidenum">
              <a:rPr lang="en-US" smtClean="0"/>
              <a:t>4</a:t>
            </a:fld>
            <a:endParaRPr lang="en-US" dirty="0"/>
          </a:p>
        </p:txBody>
      </p:sp>
    </p:spTree>
    <p:extLst>
      <p:ext uri="{BB962C8B-B14F-4D97-AF65-F5344CB8AC3E}">
        <p14:creationId xmlns:p14="http://schemas.microsoft.com/office/powerpoint/2010/main" val="3468729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We cannot emphasize enough that the new disallowance policy could cripple programs which are not diligent in their background check compliance monitoring.  All programs need to take any and all steps to make sure they meet the CNCS requirements for background checks.</a:t>
            </a:r>
          </a:p>
          <a:p>
            <a:endParaRPr lang="en-US" dirty="0"/>
          </a:p>
          <a:p>
            <a:r>
              <a:rPr lang="en-US" dirty="0"/>
              <a:t>At this time, that entails ensuring all of you members have cleared </a:t>
            </a:r>
            <a:r>
              <a:rPr lang="en-US" dirty="0">
                <a:solidFill>
                  <a:schemeClr val="tx1"/>
                </a:solidFill>
              </a:rPr>
              <a:t>NSOPW, State Check, FBI Check.</a:t>
            </a:r>
          </a:p>
          <a:p>
            <a:endParaRPr lang="en-US" dirty="0"/>
          </a:p>
          <a:p>
            <a:r>
              <a:rPr lang="en-US" dirty="0"/>
              <a:t>Information will be provided once the corporation has updated the background check compliance standards</a:t>
            </a:r>
          </a:p>
        </p:txBody>
      </p:sp>
      <p:sp>
        <p:nvSpPr>
          <p:cNvPr id="4" name="Slide Number Placeholder 3"/>
          <p:cNvSpPr>
            <a:spLocks noGrp="1"/>
          </p:cNvSpPr>
          <p:nvPr>
            <p:ph type="sldNum" sz="quarter" idx="5"/>
          </p:nvPr>
        </p:nvSpPr>
        <p:spPr/>
        <p:txBody>
          <a:bodyPr/>
          <a:lstStyle/>
          <a:p>
            <a:fld id="{F6DA9C80-B631-4EC4-8253-F63CFD0157DF}" type="slidenum">
              <a:rPr lang="en-US" smtClean="0"/>
              <a:t>8</a:t>
            </a:fld>
            <a:endParaRPr lang="en-US" dirty="0"/>
          </a:p>
        </p:txBody>
      </p:sp>
    </p:spTree>
    <p:extLst>
      <p:ext uri="{BB962C8B-B14F-4D97-AF65-F5344CB8AC3E}">
        <p14:creationId xmlns:p14="http://schemas.microsoft.com/office/powerpoint/2010/main" val="3841761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If you have a member from any one of these states, there is no need to request a separate state check.</a:t>
            </a:r>
          </a:p>
        </p:txBody>
      </p:sp>
      <p:sp>
        <p:nvSpPr>
          <p:cNvPr id="4" name="Slide Number Placeholder 3"/>
          <p:cNvSpPr>
            <a:spLocks noGrp="1"/>
          </p:cNvSpPr>
          <p:nvPr>
            <p:ph type="sldNum" sz="quarter" idx="5"/>
          </p:nvPr>
        </p:nvSpPr>
        <p:spPr/>
        <p:txBody>
          <a:bodyPr/>
          <a:lstStyle/>
          <a:p>
            <a:fld id="{F6DA9C80-B631-4EC4-8253-F63CFD0157DF}" type="slidenum">
              <a:rPr lang="en-US" smtClean="0"/>
              <a:t>9</a:t>
            </a:fld>
            <a:endParaRPr lang="en-US" dirty="0"/>
          </a:p>
        </p:txBody>
      </p:sp>
    </p:spTree>
    <p:extLst>
      <p:ext uri="{BB962C8B-B14F-4D97-AF65-F5344CB8AC3E}">
        <p14:creationId xmlns:p14="http://schemas.microsoft.com/office/powerpoint/2010/main" val="1294099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Please note, if you are currently using and ASP, contact your assigned program administrator immediately to discuss you options.  It is likely that your current ASP will be considered a non-compliant method of completing the background checks.  </a:t>
            </a:r>
          </a:p>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10</a:t>
            </a:fld>
            <a:endParaRPr lang="en-US" dirty="0"/>
          </a:p>
        </p:txBody>
      </p:sp>
    </p:spTree>
    <p:extLst>
      <p:ext uri="{BB962C8B-B14F-4D97-AF65-F5344CB8AC3E}">
        <p14:creationId xmlns:p14="http://schemas.microsoft.com/office/powerpoint/2010/main" val="1705554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Again,  If you use one of these background checks NYS OCA, Go Pass or PETS please contact your assigned program administrator immediately. </a:t>
            </a:r>
          </a:p>
          <a:p>
            <a:endParaRPr lang="en-US" dirty="0"/>
          </a:p>
          <a:p>
            <a:r>
              <a:rPr lang="en-US" dirty="0"/>
              <a:t>(St. Nick’s background checks follow up)</a:t>
            </a:r>
          </a:p>
        </p:txBody>
      </p:sp>
      <p:sp>
        <p:nvSpPr>
          <p:cNvPr id="4" name="Slide Number Placeholder 3"/>
          <p:cNvSpPr>
            <a:spLocks noGrp="1"/>
          </p:cNvSpPr>
          <p:nvPr>
            <p:ph type="sldNum" sz="quarter" idx="5"/>
          </p:nvPr>
        </p:nvSpPr>
        <p:spPr/>
        <p:txBody>
          <a:bodyPr/>
          <a:lstStyle/>
          <a:p>
            <a:fld id="{F6DA9C80-B631-4EC4-8253-F63CFD0157DF}" type="slidenum">
              <a:rPr lang="en-US" smtClean="0"/>
              <a:t>11</a:t>
            </a:fld>
            <a:endParaRPr lang="en-US" dirty="0"/>
          </a:p>
        </p:txBody>
      </p:sp>
    </p:spTree>
    <p:extLst>
      <p:ext uri="{BB962C8B-B14F-4D97-AF65-F5344CB8AC3E}">
        <p14:creationId xmlns:p14="http://schemas.microsoft.com/office/powerpoint/2010/main" val="1361128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Add example</a:t>
            </a:r>
          </a:p>
        </p:txBody>
      </p:sp>
      <p:sp>
        <p:nvSpPr>
          <p:cNvPr id="4" name="Slide Number Placeholder 3"/>
          <p:cNvSpPr>
            <a:spLocks noGrp="1"/>
          </p:cNvSpPr>
          <p:nvPr>
            <p:ph type="sldNum" sz="quarter" idx="5"/>
          </p:nvPr>
        </p:nvSpPr>
        <p:spPr/>
        <p:txBody>
          <a:bodyPr/>
          <a:lstStyle/>
          <a:p>
            <a:fld id="{F6DA9C80-B631-4EC4-8253-F63CFD0157DF}" type="slidenum">
              <a:rPr lang="en-US" smtClean="0"/>
              <a:t>12</a:t>
            </a:fld>
            <a:endParaRPr lang="en-US" dirty="0"/>
          </a:p>
        </p:txBody>
      </p:sp>
    </p:spTree>
    <p:extLst>
      <p:ext uri="{BB962C8B-B14F-4D97-AF65-F5344CB8AC3E}">
        <p14:creationId xmlns:p14="http://schemas.microsoft.com/office/powerpoint/2010/main" val="3328829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Now for a quick review of all the common mistakes made during the background check process </a:t>
            </a:r>
          </a:p>
        </p:txBody>
      </p:sp>
      <p:sp>
        <p:nvSpPr>
          <p:cNvPr id="4" name="Slide Number Placeholder 3"/>
          <p:cNvSpPr>
            <a:spLocks noGrp="1"/>
          </p:cNvSpPr>
          <p:nvPr>
            <p:ph type="sldNum" sz="quarter" idx="5"/>
          </p:nvPr>
        </p:nvSpPr>
        <p:spPr/>
        <p:txBody>
          <a:bodyPr/>
          <a:lstStyle/>
          <a:p>
            <a:fld id="{F6DA9C80-B631-4EC4-8253-F63CFD0157DF}" type="slidenum">
              <a:rPr lang="en-US" smtClean="0"/>
              <a:t>13</a:t>
            </a:fld>
            <a:endParaRPr lang="en-US" dirty="0"/>
          </a:p>
        </p:txBody>
      </p:sp>
    </p:spTree>
    <p:extLst>
      <p:ext uri="{BB962C8B-B14F-4D97-AF65-F5344CB8AC3E}">
        <p14:creationId xmlns:p14="http://schemas.microsoft.com/office/powerpoint/2010/main" val="49465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Master">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457200" y="2581275"/>
            <a:ext cx="8229600" cy="486237"/>
          </a:xfrm>
          <a:prstGeom prst="rect">
            <a:avLst/>
          </a:prstGeom>
        </p:spPr>
        <p:txBody>
          <a:bodyPr anchor="b"/>
          <a:lstStyle>
            <a:lvl1pPr marL="0" indent="0">
              <a:buNone/>
              <a:defRPr sz="2800" b="1">
                <a:solidFill>
                  <a:srgbClr val="646569"/>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Master subtitle style</a:t>
            </a:r>
          </a:p>
        </p:txBody>
      </p:sp>
      <p:sp>
        <p:nvSpPr>
          <p:cNvPr id="11" name="Title Placeholder 1"/>
          <p:cNvSpPr>
            <a:spLocks noGrp="1"/>
          </p:cNvSpPr>
          <p:nvPr>
            <p:ph type="title" hasCustomPrompt="1"/>
          </p:nvPr>
        </p:nvSpPr>
        <p:spPr>
          <a:xfrm>
            <a:off x="457200" y="1828800"/>
            <a:ext cx="8229600" cy="657225"/>
          </a:xfrm>
          <a:prstGeom prst="rect">
            <a:avLst/>
          </a:prstGeom>
        </p:spPr>
        <p:txBody>
          <a:bodyPr vert="horz" lIns="91440" tIns="45720" rIns="91440" bIns="45720" rtlCol="0" anchor="ctr">
            <a:normAutofit/>
          </a:bodyPr>
          <a:lstStyle>
            <a:lvl1pPr algn="l">
              <a:defRPr baseline="0"/>
            </a:lvl1pPr>
          </a:lstStyle>
          <a:p>
            <a:r>
              <a:rPr lang="en-US" dirty="0"/>
              <a:t>Master Title – Arial Bold</a:t>
            </a:r>
          </a:p>
        </p:txBody>
      </p:sp>
    </p:spTree>
    <p:extLst>
      <p:ext uri="{BB962C8B-B14F-4D97-AF65-F5344CB8AC3E}">
        <p14:creationId xmlns:p14="http://schemas.microsoft.com/office/powerpoint/2010/main" val="3976281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Master">
    <p:spTree>
      <p:nvGrpSpPr>
        <p:cNvPr id="1" name=""/>
        <p:cNvGrpSpPr/>
        <p:nvPr/>
      </p:nvGrpSpPr>
      <p:grpSpPr>
        <a:xfrm>
          <a:off x="0" y="0"/>
          <a:ext cx="0" cy="0"/>
          <a:chOff x="0" y="0"/>
          <a:chExt cx="0" cy="0"/>
        </a:xfrm>
      </p:grpSpPr>
      <p:sp>
        <p:nvSpPr>
          <p:cNvPr id="3" name="Title Placeholder 1"/>
          <p:cNvSpPr>
            <a:spLocks noGrp="1"/>
          </p:cNvSpPr>
          <p:nvPr>
            <p:ph type="title" hasCustomPrompt="1"/>
          </p:nvPr>
        </p:nvSpPr>
        <p:spPr>
          <a:xfrm>
            <a:off x="457200" y="1665976"/>
            <a:ext cx="4038600" cy="1600200"/>
          </a:xfrm>
          <a:prstGeom prst="rect">
            <a:avLst/>
          </a:prstGeom>
        </p:spPr>
        <p:txBody>
          <a:bodyPr vert="horz" lIns="91440" tIns="45720" rIns="91440" bIns="45720" rtlCol="0" anchor="ctr">
            <a:normAutofit/>
          </a:bodyPr>
          <a:lstStyle>
            <a:lvl1pPr algn="l">
              <a:defRPr sz="4000" b="1" baseline="0">
                <a:solidFill>
                  <a:schemeClr val="bg1"/>
                </a:solidFill>
                <a:latin typeface="Arial" panose="020B0604020202020204" pitchFamily="34" charset="0"/>
                <a:cs typeface="Arial" panose="020B0604020202020204" pitchFamily="34" charset="0"/>
              </a:defRPr>
            </a:lvl1pPr>
          </a:lstStyle>
          <a:p>
            <a:r>
              <a:rPr lang="en-US" dirty="0"/>
              <a:t>Section Title – Arial Bold</a:t>
            </a:r>
          </a:p>
        </p:txBody>
      </p:sp>
    </p:spTree>
    <p:extLst>
      <p:ext uri="{BB962C8B-B14F-4D97-AF65-F5344CB8AC3E}">
        <p14:creationId xmlns:p14="http://schemas.microsoft.com/office/powerpoint/2010/main" val="267962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 hasCustomPrompt="1"/>
          </p:nvPr>
        </p:nvSpPr>
        <p:spPr>
          <a:xfrm>
            <a:off x="152400" y="1323975"/>
            <a:ext cx="8686800" cy="3076575"/>
          </a:xfrm>
          <a:prstGeom prst="rect">
            <a:avLst/>
          </a:prstGeom>
        </p:spPr>
        <p:txBody>
          <a:bodyPr anchor="t" anchorCtr="0"/>
          <a:lstStyle>
            <a:lvl1pPr marL="0" indent="0">
              <a:buNone/>
              <a:defRPr sz="2400" b="0">
                <a:solidFill>
                  <a:srgbClr val="646569"/>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Copy (Arial Regular)</a:t>
            </a:r>
          </a:p>
        </p:txBody>
      </p:sp>
      <p:sp>
        <p:nvSpPr>
          <p:cNvPr id="14" name="Text Placeholder 2"/>
          <p:cNvSpPr>
            <a:spLocks noGrp="1"/>
          </p:cNvSpPr>
          <p:nvPr>
            <p:ph type="body" idx="13" hasCustomPrompt="1"/>
          </p:nvPr>
        </p:nvSpPr>
        <p:spPr>
          <a:xfrm>
            <a:off x="152400" y="438150"/>
            <a:ext cx="8686800" cy="638175"/>
          </a:xfrm>
          <a:prstGeom prst="rect">
            <a:avLst/>
          </a:prstGeom>
        </p:spPr>
        <p:txBody>
          <a:bodyPr anchor="t" anchorCtr="0"/>
          <a:lstStyle>
            <a:lvl1pPr marL="0" indent="0">
              <a:buNone/>
              <a:defRPr sz="3200" b="1" baseline="0">
                <a:solidFill>
                  <a:srgbClr val="002D73"/>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Slide Heading – Arial Bold</a:t>
            </a:r>
          </a:p>
        </p:txBody>
      </p:sp>
    </p:spTree>
    <p:extLst>
      <p:ext uri="{BB962C8B-B14F-4D97-AF65-F5344CB8AC3E}">
        <p14:creationId xmlns:p14="http://schemas.microsoft.com/office/powerpoint/2010/main" val="1786155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 hasCustomPrompt="1"/>
          </p:nvPr>
        </p:nvSpPr>
        <p:spPr>
          <a:xfrm>
            <a:off x="152400" y="1323975"/>
            <a:ext cx="8686800" cy="3076575"/>
          </a:xfrm>
          <a:prstGeom prst="rect">
            <a:avLst/>
          </a:prstGeom>
        </p:spPr>
        <p:txBody>
          <a:bodyPr anchor="t" anchorCtr="0"/>
          <a:lstStyle>
            <a:lvl1pPr marL="0" indent="0">
              <a:buNone/>
              <a:defRPr sz="2400" b="0">
                <a:solidFill>
                  <a:srgbClr val="646569"/>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Copy (Arial Regular)</a:t>
            </a:r>
          </a:p>
        </p:txBody>
      </p:sp>
      <p:sp>
        <p:nvSpPr>
          <p:cNvPr id="14" name="Text Placeholder 2"/>
          <p:cNvSpPr>
            <a:spLocks noGrp="1"/>
          </p:cNvSpPr>
          <p:nvPr>
            <p:ph type="body" idx="13" hasCustomPrompt="1"/>
          </p:nvPr>
        </p:nvSpPr>
        <p:spPr>
          <a:xfrm>
            <a:off x="152400" y="438150"/>
            <a:ext cx="8686800" cy="638175"/>
          </a:xfrm>
          <a:prstGeom prst="rect">
            <a:avLst/>
          </a:prstGeom>
        </p:spPr>
        <p:txBody>
          <a:bodyPr anchor="t" anchorCtr="0"/>
          <a:lstStyle>
            <a:lvl1pPr marL="0" indent="0">
              <a:buNone/>
              <a:defRPr sz="3200" b="1" baseline="0">
                <a:solidFill>
                  <a:srgbClr val="002D73"/>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Slide Heading – Arial Bold</a:t>
            </a:r>
          </a:p>
        </p:txBody>
      </p:sp>
    </p:spTree>
    <p:extLst>
      <p:ext uri="{BB962C8B-B14F-4D97-AF65-F5344CB8AC3E}">
        <p14:creationId xmlns:p14="http://schemas.microsoft.com/office/powerpoint/2010/main" val="30430013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BACAC6D-BD82-4571-9E34-C1EFF11A946D}" type="slidenum">
              <a:rPr lang="en-US" smtClean="0"/>
              <a:t>‹#›</a:t>
            </a:fld>
            <a:endParaRPr lang="en-US" dirty="0"/>
          </a:p>
        </p:txBody>
      </p:sp>
      <p:sp>
        <p:nvSpPr>
          <p:cNvPr id="7" name="Rectangle 6"/>
          <p:cNvSpPr/>
          <p:nvPr userDrawn="1"/>
        </p:nvSpPr>
        <p:spPr>
          <a:xfrm>
            <a:off x="0" y="3714750"/>
            <a:ext cx="9144000" cy="14859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3714750"/>
            <a:ext cx="9144000" cy="762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C:\Users\fo5880\Desktop\Logo &amp; Doc\AmeriCorpsLogo-NewYork.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0342" y="276596"/>
            <a:ext cx="1226058" cy="122835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U:\Unit Shared Files\Commission\LOGOS\NY Commission Logo 3pm.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752600" y="542232"/>
            <a:ext cx="3786249" cy="657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744030"/>
      </p:ext>
    </p:extLst>
  </p:cSld>
  <p:clrMap bg1="lt1" tx1="dk1" bg2="lt2" tx2="dk2" accent1="accent1" accent2="accent2" accent3="accent3" accent4="accent4" accent5="accent5" accent6="accent6" hlink="hlink" folHlink="folHlink"/>
  <p:sldLayoutIdLst>
    <p:sldLayoutId id="2147483686" r:id="rId1"/>
  </p:sldLayoutIdLst>
  <p:hf sldNum="0" hdr="0" ftr="0"/>
  <p:txStyles>
    <p:titleStyle>
      <a:lvl1pPr algn="ctr" defTabSz="914400" rtl="0" eaLnBrk="1" latinLnBrk="0" hangingPunct="1">
        <a:spcBef>
          <a:spcPct val="0"/>
        </a:spcBef>
        <a:buNone/>
        <a:defRPr sz="4000" b="1" kern="1200">
          <a:solidFill>
            <a:srgbClr val="002D73"/>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1581150"/>
            <a:ext cx="5334000" cy="2743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userDrawn="1"/>
        </p:nvSpPr>
        <p:spPr>
          <a:xfrm>
            <a:off x="0" y="1540453"/>
            <a:ext cx="5334000" cy="81394"/>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200" smtClean="0">
                <a:solidFill>
                  <a:srgbClr val="002D73"/>
                </a:solidFill>
              </a:rPr>
              <a:pPr/>
              <a:t>‹#›</a:t>
            </a:fld>
            <a:endParaRPr lang="en-US" sz="1200" dirty="0">
              <a:solidFill>
                <a:srgbClr val="002D73"/>
              </a:solidFill>
            </a:endParaRPr>
          </a:p>
        </p:txBody>
      </p:sp>
      <p:pic>
        <p:nvPicPr>
          <p:cNvPr id="2050" name="Picture 2" descr="C:\Users\fo5880\Desktop\Logo &amp; Doc\Logo July 2016.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172200" y="4524375"/>
            <a:ext cx="2800350" cy="48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248628"/>
      </p:ext>
    </p:extLst>
  </p:cSld>
  <p:clrMap bg1="lt1" tx1="dk1" bg2="lt2" tx2="dk2" accent1="accent1" accent2="accent2" accent3="accent3" accent4="accent4" accent5="accent5" accent6="accent6" hlink="hlink" folHlink="folHlink"/>
  <p:sldLayoutIdLst>
    <p:sldLayoutId id="2147483672" r:id="rId1"/>
    <p:sldLayoutId id="2147483687" r:id="rId2"/>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2" descr="Logo for the Office of Children and Family Services" title="OCFS Logo"/>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46484" y="4476750"/>
            <a:ext cx="2068916" cy="475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userDrawn="1"/>
        </p:nvSpPr>
        <p:spPr>
          <a:xfrm>
            <a:off x="0" y="62344"/>
            <a:ext cx="9144000" cy="299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200" smtClean="0"/>
              <a:pPr/>
              <a:t>‹#›</a:t>
            </a:fld>
            <a:endParaRPr lang="en-US" sz="1200" dirty="0"/>
          </a:p>
        </p:txBody>
      </p:sp>
      <p:sp>
        <p:nvSpPr>
          <p:cNvPr id="10" name="Rectangle 9"/>
          <p:cNvSpPr/>
          <p:nvPr userDrawn="1"/>
        </p:nvSpPr>
        <p:spPr>
          <a:xfrm>
            <a:off x="0" y="-19050"/>
            <a:ext cx="9144000" cy="81394"/>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C:\Users\fo5880\Desktop\Logo &amp; Doc\Logo July 2016.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172200" y="4524375"/>
            <a:ext cx="2800350" cy="48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379205"/>
      </p:ext>
    </p:extLst>
  </p:cSld>
  <p:clrMap bg1="lt1" tx1="dk1" bg2="lt2" tx2="dk2" accent1="accent1" accent2="accent2" accent3="accent3" accent4="accent4" accent5="accent5" accent6="accent6" hlink="hlink" folHlink="folHlink"/>
  <p:sldLayoutIdLst>
    <p:sldLayoutId id="2147483676" r:id="rId1"/>
  </p:sldLayoutIdLst>
  <p:hf sldNum="0" hdr="0" ftr="0"/>
  <p:txStyles>
    <p:titleStyle>
      <a:lvl1pPr algn="ctr" defTabSz="914400" rtl="0" eaLnBrk="1" latinLnBrk="0" hangingPunct="1">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ationalservice.gov/sites/default/files/documents/Current%20Pre-Approved%20ASPs%2012-20%20508.pdf"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nsopw.gov/?AspxAutoDetectCookieSupport=1"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www.nationalservice.gov/documents/2017/national-service-criminal-history-checks-new-york"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www.nationalservice.gov/sites/default/files/documents/Current%20Pre-Approved%20ASPs%2012-20%20508.pdf" TargetMode="External"/><Relationship Id="rId5" Type="http://schemas.openxmlformats.org/officeDocument/2006/relationships/hyperlink" Target="https://www.nationalservice.gov/CHCEnforcement" TargetMode="External"/><Relationship Id="rId4" Type="http://schemas.openxmlformats.org/officeDocument/2006/relationships/hyperlink" Target="https://www.nationalservice.gov/sites/default/files/documents/nschc_component_assessment.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2657476"/>
            <a:ext cx="8229600" cy="486237"/>
          </a:xfrm>
        </p:spPr>
        <p:txBody>
          <a:bodyPr/>
          <a:lstStyle/>
          <a:p>
            <a:r>
              <a:rPr lang="en-US" dirty="0"/>
              <a:t>State Commission Staff </a:t>
            </a:r>
          </a:p>
        </p:txBody>
      </p:sp>
      <p:sp>
        <p:nvSpPr>
          <p:cNvPr id="3" name="Title 2"/>
          <p:cNvSpPr>
            <a:spLocks noGrp="1"/>
          </p:cNvSpPr>
          <p:nvPr>
            <p:ph type="title"/>
          </p:nvPr>
        </p:nvSpPr>
        <p:spPr/>
        <p:txBody>
          <a:bodyPr>
            <a:normAutofit fontScale="90000"/>
          </a:bodyPr>
          <a:lstStyle/>
          <a:p>
            <a:r>
              <a:rPr lang="en-US" dirty="0"/>
              <a:t>Criminal Background Check Updates and Guidance </a:t>
            </a:r>
          </a:p>
        </p:txBody>
      </p:sp>
    </p:spTree>
    <p:extLst>
      <p:ext uri="{BB962C8B-B14F-4D97-AF65-F5344CB8AC3E}">
        <p14:creationId xmlns:p14="http://schemas.microsoft.com/office/powerpoint/2010/main" val="877543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8FF0C95-8F31-4080-B10B-038FDED46948}"/>
              </a:ext>
            </a:extLst>
          </p:cNvPr>
          <p:cNvSpPr>
            <a:spLocks noGrp="1"/>
          </p:cNvSpPr>
          <p:nvPr>
            <p:ph type="body" idx="1"/>
          </p:nvPr>
        </p:nvSpPr>
        <p:spPr>
          <a:xfrm>
            <a:off x="304800" y="1076325"/>
            <a:ext cx="8686800" cy="3076575"/>
          </a:xfrm>
        </p:spPr>
        <p:txBody>
          <a:bodyPr/>
          <a:lstStyle/>
          <a:p>
            <a:r>
              <a:rPr lang="en-US" sz="2700" b="1" dirty="0">
                <a:solidFill>
                  <a:schemeClr val="tx1"/>
                </a:solidFill>
              </a:rPr>
              <a:t>As of December 31, 2019, many pre-approved Alternative Search procedures will expire and no longer be available for use.  </a:t>
            </a:r>
          </a:p>
          <a:p>
            <a:r>
              <a:rPr lang="en-US" sz="2700" b="1" dirty="0">
                <a:solidFill>
                  <a:schemeClr val="tx1"/>
                </a:solidFill>
              </a:rPr>
              <a:t>Checks conducted on January 1, 2020 and after that follow expired pre-approved ASPs will be </a:t>
            </a:r>
            <a:r>
              <a:rPr lang="en-US" sz="2700" b="1" dirty="0">
                <a:solidFill>
                  <a:srgbClr val="FF0000"/>
                </a:solidFill>
                <a:highlight>
                  <a:srgbClr val="FFFF00"/>
                </a:highlight>
              </a:rPr>
              <a:t>considered noncompliant </a:t>
            </a:r>
            <a:r>
              <a:rPr lang="en-US" sz="2700" b="1" dirty="0">
                <a:solidFill>
                  <a:schemeClr val="tx1"/>
                </a:solidFill>
              </a:rPr>
              <a:t>and may result in </a:t>
            </a:r>
            <a:r>
              <a:rPr lang="en-US" sz="2700" b="1" dirty="0">
                <a:solidFill>
                  <a:srgbClr val="FF0000"/>
                </a:solidFill>
                <a:highlight>
                  <a:srgbClr val="FFFF00"/>
                </a:highlight>
              </a:rPr>
              <a:t>cost disallowance. </a:t>
            </a:r>
          </a:p>
          <a:p>
            <a:endParaRPr lang="en-US" sz="500" dirty="0"/>
          </a:p>
          <a:p>
            <a:endParaRPr lang="en-US" sz="500" dirty="0"/>
          </a:p>
          <a:p>
            <a:endParaRPr lang="en-US" sz="1800" dirty="0"/>
          </a:p>
        </p:txBody>
      </p:sp>
      <p:sp>
        <p:nvSpPr>
          <p:cNvPr id="3" name="Text Placeholder 2">
            <a:extLst>
              <a:ext uri="{FF2B5EF4-FFF2-40B4-BE49-F238E27FC236}">
                <a16:creationId xmlns:a16="http://schemas.microsoft.com/office/drawing/2014/main" id="{6E059EFD-5905-40D9-AF34-B18E5710016D}"/>
              </a:ext>
            </a:extLst>
          </p:cNvPr>
          <p:cNvSpPr>
            <a:spLocks noGrp="1"/>
          </p:cNvSpPr>
          <p:nvPr>
            <p:ph type="body" idx="13"/>
          </p:nvPr>
        </p:nvSpPr>
        <p:spPr/>
        <p:txBody>
          <a:bodyPr/>
          <a:lstStyle/>
          <a:p>
            <a:r>
              <a:rPr lang="en-US" dirty="0"/>
              <a:t>Alternative Search Procedures (ASP)</a:t>
            </a:r>
          </a:p>
        </p:txBody>
      </p:sp>
      <p:sp>
        <p:nvSpPr>
          <p:cNvPr id="4" name="Rectangle 3">
            <a:extLst>
              <a:ext uri="{FF2B5EF4-FFF2-40B4-BE49-F238E27FC236}">
                <a16:creationId xmlns:a16="http://schemas.microsoft.com/office/drawing/2014/main" id="{ACF5BA7C-6CB4-47CE-ACF3-8707D9E1A2D1}"/>
              </a:ext>
            </a:extLst>
          </p:cNvPr>
          <p:cNvSpPr/>
          <p:nvPr/>
        </p:nvSpPr>
        <p:spPr>
          <a:xfrm>
            <a:off x="430658" y="4152899"/>
            <a:ext cx="8534400" cy="646331"/>
          </a:xfrm>
          <a:prstGeom prst="rect">
            <a:avLst/>
          </a:prstGeom>
        </p:spPr>
        <p:txBody>
          <a:bodyPr wrap="square">
            <a:spAutoFit/>
          </a:bodyPr>
          <a:lstStyle/>
          <a:p>
            <a:r>
              <a:rPr lang="en-US" dirty="0">
                <a:hlinkClick r:id="rId3"/>
              </a:rPr>
              <a:t>https://www.nationalservice.gov/sites/default/files/documents/Current%20Pre-Approved%20ASPs%2012-20%20508.pdf</a:t>
            </a:r>
            <a:endParaRPr lang="en-US" dirty="0"/>
          </a:p>
        </p:txBody>
      </p:sp>
    </p:spTree>
    <p:extLst>
      <p:ext uri="{BB962C8B-B14F-4D97-AF65-F5344CB8AC3E}">
        <p14:creationId xmlns:p14="http://schemas.microsoft.com/office/powerpoint/2010/main" val="2236912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8A78C61-4BC3-4FDB-A3D1-B3DA2B2A9E3F}"/>
              </a:ext>
            </a:extLst>
          </p:cNvPr>
          <p:cNvSpPr>
            <a:spLocks noGrp="1"/>
          </p:cNvSpPr>
          <p:nvPr>
            <p:ph type="body" idx="1"/>
          </p:nvPr>
        </p:nvSpPr>
        <p:spPr/>
        <p:txBody>
          <a:bodyPr/>
          <a:lstStyle/>
          <a:p>
            <a:r>
              <a:rPr lang="en-US" dirty="0">
                <a:solidFill>
                  <a:schemeClr val="tx1"/>
                </a:solidFill>
              </a:rPr>
              <a:t>Background checks from these following ASPs will no longer be accepted:</a:t>
            </a:r>
          </a:p>
          <a:p>
            <a:pPr marL="342900" indent="-342900">
              <a:buFont typeface="Arial" panose="020B0604020202020204" pitchFamily="34" charset="0"/>
              <a:buChar char="•"/>
            </a:pPr>
            <a:r>
              <a:rPr lang="en-US" dirty="0">
                <a:solidFill>
                  <a:schemeClr val="tx1"/>
                </a:solidFill>
              </a:rPr>
              <a:t>New York State Office of Court Administration (OCA)</a:t>
            </a:r>
          </a:p>
          <a:p>
            <a:pPr marL="342900" indent="-342900">
              <a:buFont typeface="Arial" panose="020B0604020202020204" pitchFamily="34" charset="0"/>
              <a:buChar char="•"/>
            </a:pPr>
            <a:r>
              <a:rPr lang="en-US" dirty="0">
                <a:solidFill>
                  <a:schemeClr val="tx1"/>
                </a:solidFill>
              </a:rPr>
              <a:t>Go Pass</a:t>
            </a:r>
          </a:p>
          <a:p>
            <a:pPr marL="342900" indent="-342900">
              <a:buFont typeface="Arial" panose="020B0604020202020204" pitchFamily="34" charset="0"/>
              <a:buChar char="•"/>
            </a:pPr>
            <a:r>
              <a:rPr lang="en-US" dirty="0">
                <a:solidFill>
                  <a:schemeClr val="tx1"/>
                </a:solidFill>
              </a:rPr>
              <a:t>PETS</a:t>
            </a:r>
          </a:p>
        </p:txBody>
      </p:sp>
      <p:sp>
        <p:nvSpPr>
          <p:cNvPr id="3" name="Text Placeholder 2">
            <a:extLst>
              <a:ext uri="{FF2B5EF4-FFF2-40B4-BE49-F238E27FC236}">
                <a16:creationId xmlns:a16="http://schemas.microsoft.com/office/drawing/2014/main" id="{AA057BA2-5FF5-4C18-ADD7-E48675FAE394}"/>
              </a:ext>
            </a:extLst>
          </p:cNvPr>
          <p:cNvSpPr>
            <a:spLocks noGrp="1"/>
          </p:cNvSpPr>
          <p:nvPr>
            <p:ph type="body" idx="13"/>
          </p:nvPr>
        </p:nvSpPr>
        <p:spPr/>
        <p:txBody>
          <a:bodyPr/>
          <a:lstStyle/>
          <a:p>
            <a:r>
              <a:rPr lang="en-US" dirty="0"/>
              <a:t>What does it mean?</a:t>
            </a:r>
          </a:p>
        </p:txBody>
      </p:sp>
    </p:spTree>
    <p:extLst>
      <p:ext uri="{BB962C8B-B14F-4D97-AF65-F5344CB8AC3E}">
        <p14:creationId xmlns:p14="http://schemas.microsoft.com/office/powerpoint/2010/main" val="3293124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F318E3-5B1E-43A3-9519-37533452E90A}"/>
              </a:ext>
            </a:extLst>
          </p:cNvPr>
          <p:cNvSpPr>
            <a:spLocks noGrp="1"/>
          </p:cNvSpPr>
          <p:nvPr>
            <p:ph type="body" idx="1"/>
          </p:nvPr>
        </p:nvSpPr>
        <p:spPr/>
        <p:txBody>
          <a:bodyPr/>
          <a:lstStyle/>
          <a:p>
            <a:pPr marL="342900" indent="-342900">
              <a:buFont typeface="Arial" panose="020B0604020202020204" pitchFamily="34" charset="0"/>
              <a:buChar char="•"/>
            </a:pPr>
            <a:r>
              <a:rPr lang="en-US" dirty="0"/>
              <a:t>NSOPW: Use TrueScreen or train the staff on NSOPW.  CNCS noted that 85% of the NSCHC out of compliance were related to NSOPW.</a:t>
            </a:r>
          </a:p>
          <a:p>
            <a:pPr marL="342900" indent="-342900">
              <a:buFont typeface="Arial" panose="020B0604020202020204" pitchFamily="34" charset="0"/>
              <a:buChar char="•"/>
            </a:pPr>
            <a:r>
              <a:rPr lang="en-US" dirty="0"/>
              <a:t>FBI: Use Fieldprint for FBI check as they are the only accepted FBI channeler for AmeriCorps NSCHC purpose starting from 1/1/2020.</a:t>
            </a:r>
          </a:p>
          <a:p>
            <a:pPr marL="342900" indent="-342900">
              <a:buFont typeface="Arial" panose="020B0604020202020204" pitchFamily="34" charset="0"/>
              <a:buChar char="•"/>
            </a:pPr>
            <a:r>
              <a:rPr lang="en-US" dirty="0"/>
              <a:t>Out of State Check: Use TrueScreen or CNCS Designated Repository as necessary</a:t>
            </a:r>
          </a:p>
        </p:txBody>
      </p:sp>
      <p:sp>
        <p:nvSpPr>
          <p:cNvPr id="3" name="Text Placeholder 2">
            <a:extLst>
              <a:ext uri="{FF2B5EF4-FFF2-40B4-BE49-F238E27FC236}">
                <a16:creationId xmlns:a16="http://schemas.microsoft.com/office/drawing/2014/main" id="{DEF50AB6-C4F9-431F-AAE4-E16CF5AAE4CE}"/>
              </a:ext>
            </a:extLst>
          </p:cNvPr>
          <p:cNvSpPr>
            <a:spLocks noGrp="1"/>
          </p:cNvSpPr>
          <p:nvPr>
            <p:ph type="body" idx="13"/>
          </p:nvPr>
        </p:nvSpPr>
        <p:spPr/>
        <p:txBody>
          <a:bodyPr/>
          <a:lstStyle/>
          <a:p>
            <a:r>
              <a:rPr lang="en-US" dirty="0"/>
              <a:t>Recommendations</a:t>
            </a:r>
          </a:p>
        </p:txBody>
      </p:sp>
    </p:spTree>
    <p:extLst>
      <p:ext uri="{BB962C8B-B14F-4D97-AF65-F5344CB8AC3E}">
        <p14:creationId xmlns:p14="http://schemas.microsoft.com/office/powerpoint/2010/main" val="3392735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5D568A4-012E-4A3E-BE1E-99126E77E9A3}"/>
              </a:ext>
            </a:extLst>
          </p:cNvPr>
          <p:cNvSpPr>
            <a:spLocks noGrp="1"/>
          </p:cNvSpPr>
          <p:nvPr>
            <p:ph type="body" idx="1"/>
          </p:nvPr>
        </p:nvSpPr>
        <p:spPr/>
        <p:txBody>
          <a:bodyPr/>
          <a:lstStyle/>
          <a:p>
            <a:r>
              <a:rPr lang="en-US" dirty="0"/>
              <a:t>NSOPW, State &amp; FBI</a:t>
            </a:r>
          </a:p>
        </p:txBody>
      </p:sp>
      <p:sp>
        <p:nvSpPr>
          <p:cNvPr id="4" name="Title 3">
            <a:extLst>
              <a:ext uri="{FF2B5EF4-FFF2-40B4-BE49-F238E27FC236}">
                <a16:creationId xmlns:a16="http://schemas.microsoft.com/office/drawing/2014/main" id="{97E3F60E-6DB6-4A7D-AFEF-BF6CADEDC86C}"/>
              </a:ext>
            </a:extLst>
          </p:cNvPr>
          <p:cNvSpPr>
            <a:spLocks noGrp="1"/>
          </p:cNvSpPr>
          <p:nvPr>
            <p:ph type="title"/>
          </p:nvPr>
        </p:nvSpPr>
        <p:spPr/>
        <p:txBody>
          <a:bodyPr>
            <a:normAutofit fontScale="90000"/>
          </a:bodyPr>
          <a:lstStyle/>
          <a:p>
            <a:r>
              <a:rPr lang="en-US" dirty="0"/>
              <a:t>Common Background Check Issues Review </a:t>
            </a:r>
          </a:p>
        </p:txBody>
      </p:sp>
    </p:spTree>
    <p:extLst>
      <p:ext uri="{BB962C8B-B14F-4D97-AF65-F5344CB8AC3E}">
        <p14:creationId xmlns:p14="http://schemas.microsoft.com/office/powerpoint/2010/main" val="2050455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C3CB1E-B25E-4A6D-A2C1-2F010D4F043D}"/>
              </a:ext>
            </a:extLst>
          </p:cNvPr>
          <p:cNvSpPr>
            <a:spLocks noGrp="1"/>
          </p:cNvSpPr>
          <p:nvPr>
            <p:ph type="body" idx="1"/>
          </p:nvPr>
        </p:nvSpPr>
        <p:spPr/>
        <p:txBody>
          <a:bodyPr/>
          <a:lstStyle/>
          <a:p>
            <a:pPr marL="342900" indent="-342900">
              <a:buFontTx/>
              <a:buChar char="-"/>
            </a:pPr>
            <a:r>
              <a:rPr lang="en-US" dirty="0">
                <a:solidFill>
                  <a:schemeClr val="tx1"/>
                </a:solidFill>
              </a:rPr>
              <a:t>Timeliness</a:t>
            </a:r>
          </a:p>
          <a:p>
            <a:pPr marL="342900" indent="-342900">
              <a:buFontTx/>
              <a:buChar char="-"/>
            </a:pPr>
            <a:r>
              <a:rPr lang="en-US" dirty="0">
                <a:solidFill>
                  <a:schemeClr val="tx1"/>
                </a:solidFill>
              </a:rPr>
              <a:t>Incorrect spelling</a:t>
            </a:r>
          </a:p>
          <a:p>
            <a:pPr marL="342900" indent="-342900">
              <a:buFontTx/>
              <a:buChar char="-"/>
            </a:pPr>
            <a:r>
              <a:rPr lang="en-US" dirty="0">
                <a:solidFill>
                  <a:schemeClr val="tx1"/>
                </a:solidFill>
              </a:rPr>
              <a:t>Using a 3</a:t>
            </a:r>
            <a:r>
              <a:rPr lang="en-US" baseline="30000" dirty="0">
                <a:solidFill>
                  <a:schemeClr val="tx1"/>
                </a:solidFill>
              </a:rPr>
              <a:t>rd</a:t>
            </a:r>
            <a:r>
              <a:rPr lang="en-US" dirty="0">
                <a:solidFill>
                  <a:schemeClr val="tx1"/>
                </a:solidFill>
              </a:rPr>
              <a:t> party vendor (non-TrueScreen)</a:t>
            </a:r>
          </a:p>
          <a:p>
            <a:endParaRPr lang="en-US" dirty="0">
              <a:solidFill>
                <a:schemeClr val="tx1"/>
              </a:solidFill>
            </a:endParaRPr>
          </a:p>
        </p:txBody>
      </p:sp>
      <p:sp>
        <p:nvSpPr>
          <p:cNvPr id="5" name="Text Placeholder 4">
            <a:extLst>
              <a:ext uri="{FF2B5EF4-FFF2-40B4-BE49-F238E27FC236}">
                <a16:creationId xmlns:a16="http://schemas.microsoft.com/office/drawing/2014/main" id="{0CAC79CE-68EF-4E4B-9212-A92485EDDD20}"/>
              </a:ext>
            </a:extLst>
          </p:cNvPr>
          <p:cNvSpPr>
            <a:spLocks noGrp="1"/>
          </p:cNvSpPr>
          <p:nvPr>
            <p:ph type="body" idx="13"/>
          </p:nvPr>
        </p:nvSpPr>
        <p:spPr/>
        <p:txBody>
          <a:bodyPr/>
          <a:lstStyle/>
          <a:p>
            <a:r>
              <a:rPr lang="en-US" dirty="0"/>
              <a:t>NSOPW Common Issues</a:t>
            </a:r>
          </a:p>
          <a:p>
            <a:endParaRPr lang="en-US" dirty="0"/>
          </a:p>
        </p:txBody>
      </p:sp>
    </p:spTree>
    <p:extLst>
      <p:ext uri="{BB962C8B-B14F-4D97-AF65-F5344CB8AC3E}">
        <p14:creationId xmlns:p14="http://schemas.microsoft.com/office/powerpoint/2010/main" val="3307350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2F1C5E-1277-40D8-B321-A2AFA0BEF501}"/>
              </a:ext>
            </a:extLst>
          </p:cNvPr>
          <p:cNvSpPr>
            <a:spLocks noGrp="1"/>
          </p:cNvSpPr>
          <p:nvPr>
            <p:ph type="body" idx="1"/>
          </p:nvPr>
        </p:nvSpPr>
        <p:spPr>
          <a:xfrm>
            <a:off x="152400" y="1033462"/>
            <a:ext cx="8686800" cy="2986088"/>
          </a:xfrm>
        </p:spPr>
        <p:txBody>
          <a:bodyPr/>
          <a:lstStyle/>
          <a:p>
            <a:r>
              <a:rPr lang="en-US" sz="1800" dirty="0">
                <a:solidFill>
                  <a:schemeClr val="tx1"/>
                </a:solidFill>
              </a:rPr>
              <a:t>If you use a vendor to search the </a:t>
            </a:r>
            <a:r>
              <a:rPr lang="en-US" sz="1800" dirty="0">
                <a:solidFill>
                  <a:schemeClr val="tx1"/>
                </a:solidFill>
                <a:hlinkClick r:id="rId3"/>
              </a:rPr>
              <a:t>NSOPW</a:t>
            </a:r>
            <a:r>
              <a:rPr lang="en-US" sz="1800" dirty="0">
                <a:solidFill>
                  <a:schemeClr val="tx1"/>
                </a:solidFill>
              </a:rPr>
              <a:t> website, you must: </a:t>
            </a:r>
          </a:p>
          <a:p>
            <a:pPr marL="342900" indent="-342900">
              <a:buFont typeface="+mj-lt"/>
              <a:buAutoNum type="arabicPeriod"/>
            </a:pPr>
            <a:r>
              <a:rPr lang="en-US" sz="1800" dirty="0">
                <a:solidFill>
                  <a:schemeClr val="tx1"/>
                </a:solidFill>
              </a:rPr>
              <a:t>Ensure that your contract with the vendor requires the vendor to perform a nationwide search of the </a:t>
            </a:r>
            <a:r>
              <a:rPr lang="en-US" sz="1800" dirty="0">
                <a:solidFill>
                  <a:schemeClr val="tx1"/>
                </a:solidFill>
                <a:hlinkClick r:id="rId3"/>
              </a:rPr>
              <a:t>NSOPW</a:t>
            </a:r>
            <a:r>
              <a:rPr lang="en-US" sz="1800" dirty="0">
                <a:solidFill>
                  <a:schemeClr val="tx1"/>
                </a:solidFill>
              </a:rPr>
              <a:t>, and requires the vendor to have a procedure to obtain data from individual states if the state’s sex offender registry data is temporarily unavailable through the </a:t>
            </a:r>
            <a:r>
              <a:rPr lang="en-US" sz="1800" dirty="0">
                <a:solidFill>
                  <a:schemeClr val="tx1"/>
                </a:solidFill>
                <a:hlinkClick r:id="rId3"/>
              </a:rPr>
              <a:t>NSOPW</a:t>
            </a:r>
            <a:r>
              <a:rPr lang="en-US" sz="1800" dirty="0">
                <a:solidFill>
                  <a:schemeClr val="tx1"/>
                </a:solidFill>
              </a:rPr>
              <a:t>; </a:t>
            </a:r>
          </a:p>
          <a:p>
            <a:pPr marL="342900" indent="-342900">
              <a:buFont typeface="+mj-lt"/>
              <a:buAutoNum type="arabicPeriod"/>
            </a:pPr>
            <a:endParaRPr lang="en-US" sz="1000" dirty="0">
              <a:solidFill>
                <a:schemeClr val="tx1"/>
              </a:solidFill>
            </a:endParaRPr>
          </a:p>
          <a:p>
            <a:pPr marL="342900" indent="-342900">
              <a:buFont typeface="+mj-lt"/>
              <a:buAutoNum type="arabicPeriod"/>
            </a:pPr>
            <a:r>
              <a:rPr lang="en-US" sz="1800" dirty="0">
                <a:solidFill>
                  <a:schemeClr val="tx1"/>
                </a:solidFill>
              </a:rPr>
              <a:t>Maintain the report of the </a:t>
            </a:r>
            <a:r>
              <a:rPr lang="en-US" sz="1800" dirty="0">
                <a:solidFill>
                  <a:schemeClr val="tx1"/>
                </a:solidFill>
                <a:hlinkClick r:id="rId3"/>
              </a:rPr>
              <a:t>NSOPW</a:t>
            </a:r>
            <a:r>
              <a:rPr lang="en-US" sz="1800" dirty="0">
                <a:solidFill>
                  <a:schemeClr val="tx1"/>
                </a:solidFill>
              </a:rPr>
              <a:t> check provided by the vendor to document the timely completion of the </a:t>
            </a:r>
            <a:r>
              <a:rPr lang="en-US" sz="1800" dirty="0">
                <a:solidFill>
                  <a:schemeClr val="tx1"/>
                </a:solidFill>
                <a:hlinkClick r:id="rId3"/>
              </a:rPr>
              <a:t>NSOPW</a:t>
            </a:r>
            <a:r>
              <a:rPr lang="en-US" sz="1800" dirty="0">
                <a:solidFill>
                  <a:schemeClr val="tx1"/>
                </a:solidFill>
              </a:rPr>
              <a:t> component; and </a:t>
            </a:r>
          </a:p>
          <a:p>
            <a:pPr marL="342900" indent="-342900">
              <a:buFont typeface="+mj-lt"/>
              <a:buAutoNum type="arabicPeriod"/>
            </a:pPr>
            <a:endParaRPr lang="en-US" sz="1000" dirty="0">
              <a:solidFill>
                <a:schemeClr val="tx1"/>
              </a:solidFill>
            </a:endParaRPr>
          </a:p>
          <a:p>
            <a:pPr marL="342900" indent="-342900">
              <a:buFont typeface="+mj-lt"/>
              <a:buAutoNum type="arabicPeriod"/>
            </a:pPr>
            <a:r>
              <a:rPr lang="en-US" sz="1800" dirty="0">
                <a:solidFill>
                  <a:schemeClr val="tx1"/>
                </a:solidFill>
              </a:rPr>
              <a:t>If your vendor does not provide copies of the screenshots or printouts from </a:t>
            </a:r>
            <a:r>
              <a:rPr lang="en-US" sz="1800" dirty="0">
                <a:solidFill>
                  <a:schemeClr val="tx1"/>
                </a:solidFill>
                <a:hlinkClick r:id="rId3"/>
              </a:rPr>
              <a:t>NSOPW</a:t>
            </a:r>
            <a:r>
              <a:rPr lang="en-US" sz="1800" dirty="0">
                <a:solidFill>
                  <a:schemeClr val="tx1"/>
                </a:solidFill>
              </a:rPr>
              <a:t> result, your contract with the vendor must specify that no person who is registered or required to be registered as a sex offender will be considered to have cleared the check. </a:t>
            </a:r>
          </a:p>
        </p:txBody>
      </p:sp>
      <p:sp>
        <p:nvSpPr>
          <p:cNvPr id="3" name="Text Placeholder 2">
            <a:extLst>
              <a:ext uri="{FF2B5EF4-FFF2-40B4-BE49-F238E27FC236}">
                <a16:creationId xmlns:a16="http://schemas.microsoft.com/office/drawing/2014/main" id="{36526204-3426-4839-9309-8766926D443A}"/>
              </a:ext>
            </a:extLst>
          </p:cNvPr>
          <p:cNvSpPr>
            <a:spLocks noGrp="1"/>
          </p:cNvSpPr>
          <p:nvPr>
            <p:ph type="body" idx="13"/>
          </p:nvPr>
        </p:nvSpPr>
        <p:spPr/>
        <p:txBody>
          <a:bodyPr/>
          <a:lstStyle/>
          <a:p>
            <a:r>
              <a:rPr lang="en-US" dirty="0"/>
              <a:t>NSOPW Compliance using a Vendor Report</a:t>
            </a:r>
          </a:p>
        </p:txBody>
      </p:sp>
    </p:spTree>
    <p:extLst>
      <p:ext uri="{BB962C8B-B14F-4D97-AF65-F5344CB8AC3E}">
        <p14:creationId xmlns:p14="http://schemas.microsoft.com/office/powerpoint/2010/main" val="2687187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C3CB1E-B25E-4A6D-A2C1-2F010D4F043D}"/>
              </a:ext>
            </a:extLst>
          </p:cNvPr>
          <p:cNvSpPr>
            <a:spLocks noGrp="1"/>
          </p:cNvSpPr>
          <p:nvPr>
            <p:ph type="body" idx="1"/>
          </p:nvPr>
        </p:nvSpPr>
        <p:spPr/>
        <p:txBody>
          <a:bodyPr/>
          <a:lstStyle/>
          <a:p>
            <a:pPr marL="342900" indent="-342900">
              <a:buFontTx/>
              <a:buChar char="-"/>
            </a:pPr>
            <a:r>
              <a:rPr lang="en-US" dirty="0">
                <a:solidFill>
                  <a:schemeClr val="tx1"/>
                </a:solidFill>
              </a:rPr>
              <a:t>Timeliness</a:t>
            </a:r>
          </a:p>
          <a:p>
            <a:pPr marL="342900" indent="-342900">
              <a:buFontTx/>
              <a:buChar char="-"/>
            </a:pPr>
            <a:r>
              <a:rPr lang="en-US" dirty="0">
                <a:solidFill>
                  <a:schemeClr val="tx1"/>
                </a:solidFill>
              </a:rPr>
              <a:t>Using a non-approved vendor (to be updated on release of new CNCS standards)</a:t>
            </a:r>
          </a:p>
          <a:p>
            <a:pPr marL="342900" indent="-342900">
              <a:buFontTx/>
              <a:buChar char="-"/>
            </a:pPr>
            <a:r>
              <a:rPr lang="en-US" dirty="0">
                <a:solidFill>
                  <a:schemeClr val="tx1"/>
                </a:solidFill>
              </a:rPr>
              <a:t>Continuous monitoring for members from prior years</a:t>
            </a:r>
          </a:p>
        </p:txBody>
      </p:sp>
      <p:sp>
        <p:nvSpPr>
          <p:cNvPr id="5" name="Text Placeholder 4">
            <a:extLst>
              <a:ext uri="{FF2B5EF4-FFF2-40B4-BE49-F238E27FC236}">
                <a16:creationId xmlns:a16="http://schemas.microsoft.com/office/drawing/2014/main" id="{0CAC79CE-68EF-4E4B-9212-A92485EDDD20}"/>
              </a:ext>
            </a:extLst>
          </p:cNvPr>
          <p:cNvSpPr>
            <a:spLocks noGrp="1"/>
          </p:cNvSpPr>
          <p:nvPr>
            <p:ph type="body" idx="13"/>
          </p:nvPr>
        </p:nvSpPr>
        <p:spPr/>
        <p:txBody>
          <a:bodyPr/>
          <a:lstStyle/>
          <a:p>
            <a:r>
              <a:rPr lang="en-US" dirty="0"/>
              <a:t>State Checks Common Issues</a:t>
            </a:r>
          </a:p>
        </p:txBody>
      </p:sp>
    </p:spTree>
    <p:extLst>
      <p:ext uri="{BB962C8B-B14F-4D97-AF65-F5344CB8AC3E}">
        <p14:creationId xmlns:p14="http://schemas.microsoft.com/office/powerpoint/2010/main" val="2700452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C3CB1E-B25E-4A6D-A2C1-2F010D4F043D}"/>
              </a:ext>
            </a:extLst>
          </p:cNvPr>
          <p:cNvSpPr>
            <a:spLocks noGrp="1"/>
          </p:cNvSpPr>
          <p:nvPr>
            <p:ph type="body" idx="1"/>
          </p:nvPr>
        </p:nvSpPr>
        <p:spPr/>
        <p:txBody>
          <a:bodyPr/>
          <a:lstStyle/>
          <a:p>
            <a:pPr marL="342900" indent="-342900">
              <a:buFontTx/>
              <a:buChar char="-"/>
            </a:pPr>
            <a:r>
              <a:rPr lang="en-US" dirty="0">
                <a:solidFill>
                  <a:schemeClr val="tx1"/>
                </a:solidFill>
              </a:rPr>
              <a:t>Timeliness</a:t>
            </a:r>
          </a:p>
          <a:p>
            <a:pPr marL="342900" indent="-342900">
              <a:buFontTx/>
              <a:buChar char="-"/>
            </a:pPr>
            <a:r>
              <a:rPr lang="en-US" dirty="0">
                <a:solidFill>
                  <a:schemeClr val="tx1"/>
                </a:solidFill>
              </a:rPr>
              <a:t>Using a non-approved vendor</a:t>
            </a:r>
          </a:p>
          <a:p>
            <a:pPr marL="800100" lvl="1" indent="-342900">
              <a:buFontTx/>
              <a:buChar char="-"/>
            </a:pPr>
            <a:r>
              <a:rPr lang="en-US" dirty="0">
                <a:solidFill>
                  <a:schemeClr val="tx1"/>
                </a:solidFill>
              </a:rPr>
              <a:t>Currently Approved Channeler / Repository / ASP:</a:t>
            </a:r>
          </a:p>
          <a:p>
            <a:pPr marL="1257300" lvl="2" indent="-342900">
              <a:buFontTx/>
              <a:buChar char="-"/>
            </a:pPr>
            <a:r>
              <a:rPr lang="en-US" dirty="0">
                <a:solidFill>
                  <a:schemeClr val="tx1"/>
                </a:solidFill>
              </a:rPr>
              <a:t>Fieldprint</a:t>
            </a:r>
          </a:p>
          <a:p>
            <a:pPr marL="342900" indent="-342900">
              <a:buFontTx/>
              <a:buChar char="-"/>
            </a:pPr>
            <a:r>
              <a:rPr lang="en-US" dirty="0">
                <a:solidFill>
                  <a:schemeClr val="tx1"/>
                </a:solidFill>
              </a:rPr>
              <a:t>Continuous monitoring for members from prior years</a:t>
            </a:r>
          </a:p>
          <a:p>
            <a:r>
              <a:rPr lang="en-US" dirty="0">
                <a:solidFill>
                  <a:schemeClr val="tx1"/>
                </a:solidFill>
              </a:rPr>
              <a:t>-</a:t>
            </a:r>
            <a:r>
              <a:rPr lang="en-US" dirty="0">
                <a:solidFill>
                  <a:schemeClr val="tx1"/>
                </a:solidFill>
                <a:highlight>
                  <a:srgbClr val="FFFF00"/>
                </a:highlight>
              </a:rPr>
              <a:t>Ensuring that members and staff who have breaks in service greater than 120 days require an updated background check.</a:t>
            </a:r>
          </a:p>
        </p:txBody>
      </p:sp>
      <p:sp>
        <p:nvSpPr>
          <p:cNvPr id="5" name="Text Placeholder 4">
            <a:extLst>
              <a:ext uri="{FF2B5EF4-FFF2-40B4-BE49-F238E27FC236}">
                <a16:creationId xmlns:a16="http://schemas.microsoft.com/office/drawing/2014/main" id="{0CAC79CE-68EF-4E4B-9212-A92485EDDD20}"/>
              </a:ext>
            </a:extLst>
          </p:cNvPr>
          <p:cNvSpPr>
            <a:spLocks noGrp="1"/>
          </p:cNvSpPr>
          <p:nvPr>
            <p:ph type="body" idx="13"/>
          </p:nvPr>
        </p:nvSpPr>
        <p:spPr/>
        <p:txBody>
          <a:bodyPr/>
          <a:lstStyle/>
          <a:p>
            <a:r>
              <a:rPr lang="en-US" dirty="0"/>
              <a:t>FBI Checks Common Issues</a:t>
            </a:r>
          </a:p>
        </p:txBody>
      </p:sp>
    </p:spTree>
    <p:extLst>
      <p:ext uri="{BB962C8B-B14F-4D97-AF65-F5344CB8AC3E}">
        <p14:creationId xmlns:p14="http://schemas.microsoft.com/office/powerpoint/2010/main" val="949271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2B3853A-F3FA-4A4F-BE0F-1233572675ED}"/>
              </a:ext>
            </a:extLst>
          </p:cNvPr>
          <p:cNvSpPr>
            <a:spLocks noGrp="1"/>
          </p:cNvSpPr>
          <p:nvPr>
            <p:ph type="body" idx="1"/>
          </p:nvPr>
        </p:nvSpPr>
        <p:spPr>
          <a:xfrm>
            <a:off x="152400" y="1323975"/>
            <a:ext cx="8686800" cy="3381375"/>
          </a:xfrm>
        </p:spPr>
        <p:txBody>
          <a:bodyPr/>
          <a:lstStyle/>
          <a:p>
            <a:r>
              <a:rPr lang="en-US" sz="1400" dirty="0">
                <a:solidFill>
                  <a:schemeClr val="tx1"/>
                </a:solidFill>
              </a:rPr>
              <a:t>NSCHC in NYS</a:t>
            </a:r>
          </a:p>
          <a:p>
            <a:r>
              <a:rPr lang="en-US" sz="1400" dirty="0">
                <a:solidFill>
                  <a:schemeClr val="tx1"/>
                </a:solidFill>
                <a:hlinkClick r:id="rId3"/>
              </a:rPr>
              <a:t>https://www.nationalservice.gov/documents/2017/national-service-criminal-history-checks-new-york</a:t>
            </a:r>
            <a:endParaRPr lang="en-US" sz="1400" dirty="0">
              <a:solidFill>
                <a:schemeClr val="tx1"/>
              </a:solidFill>
            </a:endParaRPr>
          </a:p>
          <a:p>
            <a:endParaRPr lang="en-US" sz="1400" dirty="0">
              <a:solidFill>
                <a:schemeClr val="tx1"/>
              </a:solidFill>
            </a:endParaRPr>
          </a:p>
          <a:p>
            <a:r>
              <a:rPr lang="en-US" sz="1400" dirty="0">
                <a:solidFill>
                  <a:schemeClr val="tx1"/>
                </a:solidFill>
              </a:rPr>
              <a:t>Check List for review</a:t>
            </a:r>
          </a:p>
          <a:p>
            <a:r>
              <a:rPr lang="en-US" sz="1400" dirty="0">
                <a:solidFill>
                  <a:schemeClr val="tx1"/>
                </a:solidFill>
                <a:hlinkClick r:id="rId4"/>
              </a:rPr>
              <a:t>https://www.nationalservice.gov/sites/default/files/documents/nschc_component_assessment.pdf</a:t>
            </a:r>
            <a:endParaRPr lang="en-US" sz="1400" dirty="0">
              <a:solidFill>
                <a:schemeClr val="tx1"/>
              </a:solidFill>
            </a:endParaRPr>
          </a:p>
          <a:p>
            <a:endParaRPr lang="en-US" sz="1400" dirty="0">
              <a:solidFill>
                <a:schemeClr val="tx1"/>
              </a:solidFill>
            </a:endParaRPr>
          </a:p>
          <a:p>
            <a:r>
              <a:rPr lang="en-US" sz="1400" dirty="0">
                <a:solidFill>
                  <a:schemeClr val="tx1"/>
                </a:solidFill>
              </a:rPr>
              <a:t>CNCS Enforcement Guide</a:t>
            </a:r>
          </a:p>
          <a:p>
            <a:r>
              <a:rPr lang="en-US" sz="1400" dirty="0">
                <a:solidFill>
                  <a:schemeClr val="tx1"/>
                </a:solidFill>
                <a:hlinkClick r:id="rId5"/>
              </a:rPr>
              <a:t>https://www.nationalservice.gov/CHCEnforcement</a:t>
            </a:r>
            <a:endParaRPr lang="en-US" sz="1400" dirty="0">
              <a:solidFill>
                <a:schemeClr val="tx1"/>
              </a:solidFill>
            </a:endParaRPr>
          </a:p>
          <a:p>
            <a:endParaRPr lang="en-US" sz="1400" dirty="0">
              <a:solidFill>
                <a:schemeClr val="tx1"/>
              </a:solidFill>
            </a:endParaRPr>
          </a:p>
          <a:p>
            <a:r>
              <a:rPr lang="en-US" sz="1400" dirty="0">
                <a:solidFill>
                  <a:schemeClr val="tx1"/>
                </a:solidFill>
              </a:rPr>
              <a:t>Pre-Approved Alternative Search Procedures</a:t>
            </a:r>
          </a:p>
          <a:p>
            <a:r>
              <a:rPr lang="en-US" sz="1400" dirty="0">
                <a:hlinkClick r:id="rId6"/>
              </a:rPr>
              <a:t>https://www.nationalservice.gov/sites/default/files/documents/Current%20Pre-Approved%20ASPs%2012-20%20508.pdf</a:t>
            </a:r>
            <a:endParaRPr lang="en-US" sz="1400" dirty="0">
              <a:solidFill>
                <a:schemeClr val="tx1"/>
              </a:solidFill>
            </a:endParaRPr>
          </a:p>
        </p:txBody>
      </p:sp>
      <p:sp>
        <p:nvSpPr>
          <p:cNvPr id="3" name="Text Placeholder 2">
            <a:extLst>
              <a:ext uri="{FF2B5EF4-FFF2-40B4-BE49-F238E27FC236}">
                <a16:creationId xmlns:a16="http://schemas.microsoft.com/office/drawing/2014/main" id="{039194D8-E19A-4C25-B434-4581D9C6A7C2}"/>
              </a:ext>
            </a:extLst>
          </p:cNvPr>
          <p:cNvSpPr>
            <a:spLocks noGrp="1"/>
          </p:cNvSpPr>
          <p:nvPr>
            <p:ph type="body" idx="13"/>
          </p:nvPr>
        </p:nvSpPr>
        <p:spPr/>
        <p:txBody>
          <a:bodyPr/>
          <a:lstStyle/>
          <a:p>
            <a:r>
              <a:rPr lang="en-US" dirty="0"/>
              <a:t>Useful Materials</a:t>
            </a:r>
          </a:p>
        </p:txBody>
      </p:sp>
    </p:spTree>
    <p:extLst>
      <p:ext uri="{BB962C8B-B14F-4D97-AF65-F5344CB8AC3E}">
        <p14:creationId xmlns:p14="http://schemas.microsoft.com/office/powerpoint/2010/main" val="125235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5976"/>
            <a:ext cx="4038600" cy="1600200"/>
          </a:xfrm>
        </p:spPr>
        <p:txBody>
          <a:bodyPr>
            <a:normAutofit/>
          </a:bodyPr>
          <a:lstStyle/>
          <a:p>
            <a:r>
              <a:rPr lang="en-US" dirty="0"/>
              <a:t>New CNCS Standards</a:t>
            </a:r>
          </a:p>
        </p:txBody>
      </p:sp>
    </p:spTree>
    <p:extLst>
      <p:ext uri="{BB962C8B-B14F-4D97-AF65-F5344CB8AC3E}">
        <p14:creationId xmlns:p14="http://schemas.microsoft.com/office/powerpoint/2010/main" val="1975727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C3CB1E-B25E-4A6D-A2C1-2F010D4F043D}"/>
              </a:ext>
            </a:extLst>
          </p:cNvPr>
          <p:cNvSpPr>
            <a:spLocks noGrp="1"/>
          </p:cNvSpPr>
          <p:nvPr>
            <p:ph type="body" idx="1"/>
          </p:nvPr>
        </p:nvSpPr>
        <p:spPr>
          <a:xfrm>
            <a:off x="152400" y="1200150"/>
            <a:ext cx="8686800" cy="3810000"/>
          </a:xfrm>
        </p:spPr>
        <p:txBody>
          <a:bodyPr/>
          <a:lstStyle/>
          <a:p>
            <a:r>
              <a:rPr lang="en-US" sz="2200" dirty="0">
                <a:solidFill>
                  <a:schemeClr val="tx1"/>
                </a:solidFill>
              </a:rPr>
              <a:t>All those in a “covered position” - employees, participants, and others who receive a salary, national service education award, living allowance, or stipend under Corporation grants, even if the activities don't involve service with vulnerable populations, must undergo National Service Criminal History Checks (NSCHC) prior to beginning employment or service.  </a:t>
            </a:r>
          </a:p>
        </p:txBody>
      </p:sp>
      <p:sp>
        <p:nvSpPr>
          <p:cNvPr id="5" name="Text Placeholder 4">
            <a:extLst>
              <a:ext uri="{FF2B5EF4-FFF2-40B4-BE49-F238E27FC236}">
                <a16:creationId xmlns:a16="http://schemas.microsoft.com/office/drawing/2014/main" id="{0CAC79CE-68EF-4E4B-9212-A92485EDDD20}"/>
              </a:ext>
            </a:extLst>
          </p:cNvPr>
          <p:cNvSpPr>
            <a:spLocks noGrp="1"/>
          </p:cNvSpPr>
          <p:nvPr>
            <p:ph type="body" idx="13"/>
          </p:nvPr>
        </p:nvSpPr>
        <p:spPr>
          <a:xfrm>
            <a:off x="228600" y="438150"/>
            <a:ext cx="8686800" cy="638175"/>
          </a:xfrm>
        </p:spPr>
        <p:txBody>
          <a:bodyPr/>
          <a:lstStyle/>
          <a:p>
            <a:r>
              <a:rPr lang="en-US" dirty="0"/>
              <a:t>Basic Requirements</a:t>
            </a:r>
          </a:p>
        </p:txBody>
      </p:sp>
    </p:spTree>
    <p:extLst>
      <p:ext uri="{BB962C8B-B14F-4D97-AF65-F5344CB8AC3E}">
        <p14:creationId xmlns:p14="http://schemas.microsoft.com/office/powerpoint/2010/main" val="1410796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solidFill>
                  <a:schemeClr val="tx1"/>
                </a:solidFill>
              </a:rPr>
              <a:t>Individuals with access to vulnerable populations must undergo a three-part check.</a:t>
            </a:r>
          </a:p>
          <a:p>
            <a:r>
              <a:rPr lang="en-US" dirty="0">
                <a:solidFill>
                  <a:schemeClr val="tx1"/>
                </a:solidFill>
              </a:rPr>
              <a:t>Three-part checks are:</a:t>
            </a:r>
          </a:p>
          <a:p>
            <a:r>
              <a:rPr lang="en-US" dirty="0">
                <a:solidFill>
                  <a:schemeClr val="tx1"/>
                </a:solidFill>
              </a:rPr>
              <a:t>	- NSOPW</a:t>
            </a:r>
          </a:p>
          <a:p>
            <a:r>
              <a:rPr lang="en-US" dirty="0">
                <a:solidFill>
                  <a:schemeClr val="tx1"/>
                </a:solidFill>
              </a:rPr>
              <a:t>	- State Check</a:t>
            </a:r>
          </a:p>
          <a:p>
            <a:r>
              <a:rPr lang="en-US" dirty="0">
                <a:solidFill>
                  <a:schemeClr val="tx1"/>
                </a:solidFill>
              </a:rPr>
              <a:t>	- FBI Check</a:t>
            </a:r>
            <a:endParaRPr lang="en-US" dirty="0"/>
          </a:p>
        </p:txBody>
      </p:sp>
      <p:sp>
        <p:nvSpPr>
          <p:cNvPr id="3" name="Text Placeholder 2"/>
          <p:cNvSpPr>
            <a:spLocks noGrp="1"/>
          </p:cNvSpPr>
          <p:nvPr>
            <p:ph type="body" idx="13"/>
          </p:nvPr>
        </p:nvSpPr>
        <p:spPr/>
        <p:txBody>
          <a:bodyPr/>
          <a:lstStyle/>
          <a:p>
            <a:r>
              <a:rPr lang="en-US" dirty="0"/>
              <a:t>Basic Requirements</a:t>
            </a:r>
          </a:p>
        </p:txBody>
      </p:sp>
    </p:spTree>
    <p:extLst>
      <p:ext uri="{BB962C8B-B14F-4D97-AF65-F5344CB8AC3E}">
        <p14:creationId xmlns:p14="http://schemas.microsoft.com/office/powerpoint/2010/main" val="3571491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solidFill>
                  <a:schemeClr val="tx1"/>
                </a:solidFill>
              </a:rPr>
              <a:t>Individuals with episodic or no access to vulnerable populations must undergo a two-part check. </a:t>
            </a:r>
          </a:p>
          <a:p>
            <a:r>
              <a:rPr lang="en-US" dirty="0">
                <a:solidFill>
                  <a:schemeClr val="tx1"/>
                </a:solidFill>
              </a:rPr>
              <a:t>Two-part checks are:</a:t>
            </a:r>
          </a:p>
          <a:p>
            <a:r>
              <a:rPr lang="en-US" dirty="0">
                <a:solidFill>
                  <a:schemeClr val="tx1"/>
                </a:solidFill>
              </a:rPr>
              <a:t>	- NSOPW</a:t>
            </a:r>
          </a:p>
          <a:p>
            <a:r>
              <a:rPr lang="en-US" dirty="0">
                <a:solidFill>
                  <a:schemeClr val="tx1"/>
                </a:solidFill>
              </a:rPr>
              <a:t>	- State Check OR FBI Check</a:t>
            </a:r>
            <a:endParaRPr lang="en-US" dirty="0"/>
          </a:p>
        </p:txBody>
      </p:sp>
      <p:sp>
        <p:nvSpPr>
          <p:cNvPr id="3" name="Text Placeholder 2"/>
          <p:cNvSpPr>
            <a:spLocks noGrp="1"/>
          </p:cNvSpPr>
          <p:nvPr>
            <p:ph type="body" idx="13"/>
          </p:nvPr>
        </p:nvSpPr>
        <p:spPr/>
        <p:txBody>
          <a:bodyPr/>
          <a:lstStyle/>
          <a:p>
            <a:r>
              <a:rPr lang="en-US" dirty="0"/>
              <a:t>Basic Requirements</a:t>
            </a:r>
          </a:p>
        </p:txBody>
      </p:sp>
    </p:spTree>
    <p:extLst>
      <p:ext uri="{BB962C8B-B14F-4D97-AF65-F5344CB8AC3E}">
        <p14:creationId xmlns:p14="http://schemas.microsoft.com/office/powerpoint/2010/main" val="3484196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The Commission issued a memorandum and sample NSCHC policies, to be adopted by programs, on September 20, 2019. Commission staff have reviewed your policies and have the following feedback:</a:t>
            </a:r>
          </a:p>
        </p:txBody>
      </p:sp>
      <p:sp>
        <p:nvSpPr>
          <p:cNvPr id="3" name="Text Placeholder 2"/>
          <p:cNvSpPr>
            <a:spLocks noGrp="1"/>
          </p:cNvSpPr>
          <p:nvPr>
            <p:ph type="body" idx="13"/>
          </p:nvPr>
        </p:nvSpPr>
        <p:spPr/>
        <p:txBody>
          <a:bodyPr/>
          <a:lstStyle/>
          <a:p>
            <a:r>
              <a:rPr lang="en-US" dirty="0"/>
              <a:t>Commission Expectations</a:t>
            </a:r>
          </a:p>
        </p:txBody>
      </p:sp>
    </p:spTree>
    <p:extLst>
      <p:ext uri="{BB962C8B-B14F-4D97-AF65-F5344CB8AC3E}">
        <p14:creationId xmlns:p14="http://schemas.microsoft.com/office/powerpoint/2010/main" val="2294796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As of July 1, 2019, the Corporation for National &amp; Community Service is instituting a cost-based disallowance, for any NSCHCs of covered individuals that do not meet their requirements. Staff costs incurred to-date can be disallowed if checks are out of compliance.</a:t>
            </a:r>
          </a:p>
        </p:txBody>
      </p:sp>
      <p:sp>
        <p:nvSpPr>
          <p:cNvPr id="3" name="Text Placeholder 2"/>
          <p:cNvSpPr>
            <a:spLocks noGrp="1"/>
          </p:cNvSpPr>
          <p:nvPr>
            <p:ph type="body" idx="13"/>
          </p:nvPr>
        </p:nvSpPr>
        <p:spPr/>
        <p:txBody>
          <a:bodyPr/>
          <a:lstStyle/>
          <a:p>
            <a:r>
              <a:rPr lang="en-US" dirty="0"/>
              <a:t>CNCS Cost- Based Disallowance</a:t>
            </a:r>
          </a:p>
        </p:txBody>
      </p:sp>
    </p:spTree>
    <p:extLst>
      <p:ext uri="{BB962C8B-B14F-4D97-AF65-F5344CB8AC3E}">
        <p14:creationId xmlns:p14="http://schemas.microsoft.com/office/powerpoint/2010/main" val="3110193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C3CB1E-B25E-4A6D-A2C1-2F010D4F043D}"/>
              </a:ext>
            </a:extLst>
          </p:cNvPr>
          <p:cNvSpPr>
            <a:spLocks noGrp="1"/>
          </p:cNvSpPr>
          <p:nvPr>
            <p:ph type="body" idx="1"/>
          </p:nvPr>
        </p:nvSpPr>
        <p:spPr>
          <a:xfrm>
            <a:off x="152400" y="1200150"/>
            <a:ext cx="8686800" cy="3076575"/>
          </a:xfrm>
        </p:spPr>
        <p:txBody>
          <a:bodyPr/>
          <a:lstStyle/>
          <a:p>
            <a:r>
              <a:rPr lang="en-US" dirty="0">
                <a:solidFill>
                  <a:schemeClr val="tx1"/>
                </a:solidFill>
              </a:rPr>
              <a:t>Full cost-based disallowance for background check non-compliance.</a:t>
            </a:r>
          </a:p>
          <a:p>
            <a:endParaRPr lang="en-US" dirty="0">
              <a:solidFill>
                <a:schemeClr val="tx1"/>
              </a:solidFill>
            </a:endParaRPr>
          </a:p>
          <a:p>
            <a:r>
              <a:rPr lang="en-US" i="1" dirty="0">
                <a:solidFill>
                  <a:srgbClr val="FF0000"/>
                </a:solidFill>
              </a:rPr>
              <a:t>While the Commission does not have any specific details yet, feedback we received from CNCS State Office is that the new disallowance policy will be VERY severe. – provide details</a:t>
            </a:r>
          </a:p>
          <a:p>
            <a:endParaRPr lang="en-US" dirty="0">
              <a:solidFill>
                <a:schemeClr val="tx1"/>
              </a:solidFill>
            </a:endParaRPr>
          </a:p>
          <a:p>
            <a:endParaRPr lang="en-US" dirty="0">
              <a:solidFill>
                <a:schemeClr val="tx1"/>
              </a:solidFill>
            </a:endParaRPr>
          </a:p>
        </p:txBody>
      </p:sp>
      <p:sp>
        <p:nvSpPr>
          <p:cNvPr id="5" name="Text Placeholder 4">
            <a:extLst>
              <a:ext uri="{FF2B5EF4-FFF2-40B4-BE49-F238E27FC236}">
                <a16:creationId xmlns:a16="http://schemas.microsoft.com/office/drawing/2014/main" id="{0CAC79CE-68EF-4E4B-9212-A92485EDDD20}"/>
              </a:ext>
            </a:extLst>
          </p:cNvPr>
          <p:cNvSpPr>
            <a:spLocks noGrp="1"/>
          </p:cNvSpPr>
          <p:nvPr>
            <p:ph type="body" idx="13"/>
          </p:nvPr>
        </p:nvSpPr>
        <p:spPr/>
        <p:txBody>
          <a:bodyPr/>
          <a:lstStyle/>
          <a:p>
            <a:r>
              <a:rPr lang="en-US" dirty="0"/>
              <a:t>Projected Disallowance </a:t>
            </a:r>
          </a:p>
        </p:txBody>
      </p:sp>
      <p:sp>
        <p:nvSpPr>
          <p:cNvPr id="4" name="TextBox 3">
            <a:extLst>
              <a:ext uri="{FF2B5EF4-FFF2-40B4-BE49-F238E27FC236}">
                <a16:creationId xmlns:a16="http://schemas.microsoft.com/office/drawing/2014/main" id="{6B7DAC67-0C0A-461E-B9C2-1BB24F3EE295}"/>
              </a:ext>
            </a:extLst>
          </p:cNvPr>
          <p:cNvSpPr txBox="1"/>
          <p:nvPr/>
        </p:nvSpPr>
        <p:spPr>
          <a:xfrm>
            <a:off x="152400" y="4373033"/>
            <a:ext cx="5867400" cy="646331"/>
          </a:xfrm>
          <a:prstGeom prst="rect">
            <a:avLst/>
          </a:prstGeom>
          <a:noFill/>
          <a:ln w="19050">
            <a:solidFill>
              <a:schemeClr val="accent1"/>
            </a:solidFill>
          </a:ln>
        </p:spPr>
        <p:txBody>
          <a:bodyPr wrap="square" rtlCol="0">
            <a:spAutoFit/>
          </a:bodyPr>
          <a:lstStyle/>
          <a:p>
            <a:r>
              <a:rPr lang="en-US" dirty="0"/>
              <a:t>(Previous Info) https://www.nationalservice.gov/CHCEnforcement</a:t>
            </a:r>
          </a:p>
        </p:txBody>
      </p:sp>
    </p:spTree>
    <p:extLst>
      <p:ext uri="{BB962C8B-B14F-4D97-AF65-F5344CB8AC3E}">
        <p14:creationId xmlns:p14="http://schemas.microsoft.com/office/powerpoint/2010/main" val="2629323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NFF database map">
            <a:extLst>
              <a:ext uri="{FF2B5EF4-FFF2-40B4-BE49-F238E27FC236}">
                <a16:creationId xmlns:a16="http://schemas.microsoft.com/office/drawing/2014/main" id="{CA17C2A6-5CE0-4898-BDD3-9E25C350F6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900" y="207322"/>
            <a:ext cx="6172200" cy="4728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4063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DE4E1FF2852C4AB94E009ECD2CE37F" ma:contentTypeVersion="0" ma:contentTypeDescription="Create a new document." ma:contentTypeScope="" ma:versionID="4af84c6e1c35c0f4028136cbe42903f6">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45018E3-C880-4E70-BD57-3E1DE7AFD1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373712F-8FAF-4E78-8CC0-FB8B33919E50}">
  <ds:schemaRefs>
    <ds:schemaRef ds:uri="http://schemas.microsoft.com/sharepoint/v3/contenttype/forms"/>
  </ds:schemaRefs>
</ds:datastoreItem>
</file>

<file path=customXml/itemProps3.xml><?xml version="1.0" encoding="utf-8"?>
<ds:datastoreItem xmlns:ds="http://schemas.openxmlformats.org/officeDocument/2006/customXml" ds:itemID="{B3F86441-E60D-4495-9820-50FFC7B27329}">
  <ds:schemaRef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9774</TotalTime>
  <Words>1093</Words>
  <Application>Microsoft Office PowerPoint</Application>
  <PresentationFormat>On-screen Show (16:9)</PresentationFormat>
  <Paragraphs>121</Paragraphs>
  <Slides>18</Slides>
  <Notes>14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18</vt:i4>
      </vt:variant>
    </vt:vector>
  </HeadingPairs>
  <TitlesOfParts>
    <vt:vector size="23" baseType="lpstr">
      <vt:lpstr>Arial</vt:lpstr>
      <vt:lpstr>Calibri</vt:lpstr>
      <vt:lpstr>Cover Master</vt:lpstr>
      <vt:lpstr>Section Master</vt:lpstr>
      <vt:lpstr>Content Master</vt:lpstr>
      <vt:lpstr>Criminal Background Check Updates and Guidance </vt:lpstr>
      <vt:lpstr>New CNCS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Background Check Issues Review </vt:lpstr>
      <vt:lpstr>PowerPoint Presentation</vt:lpstr>
      <vt:lpstr>PowerPoint Presentation</vt:lpstr>
      <vt:lpstr>PowerPoint Presentation</vt:lpstr>
      <vt:lpstr>PowerPoint Presentation</vt:lpstr>
      <vt:lpstr>PowerPoint Presentation</vt:lpstr>
    </vt:vector>
  </TitlesOfParts>
  <Company>New York State - Office of General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Warner, Jennifer</dc:creator>
  <cp:lastModifiedBy>Stevens, Michael (OCFS)</cp:lastModifiedBy>
  <cp:revision>321</cp:revision>
  <cp:lastPrinted>2015-04-10T16:03:03Z</cp:lastPrinted>
  <dcterms:created xsi:type="dcterms:W3CDTF">2014-12-09T18:34:34Z</dcterms:created>
  <dcterms:modified xsi:type="dcterms:W3CDTF">2019-12-12T16:09:10Z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0x01010007DE4E1FF2852C4AB94E009ECD2CE37F</vt:lpwstr>
  </property>
</Properties>
</file>